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00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6939" y="1714779"/>
            <a:ext cx="4606925" cy="4080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169291"/>
            <a:ext cx="480822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2254" y="1709021"/>
            <a:ext cx="11267490" cy="4359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7489" y="1688414"/>
            <a:ext cx="8176259" cy="229171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065" marR="5080" algn="ctr">
              <a:lnSpc>
                <a:spcPts val="6480"/>
              </a:lnSpc>
              <a:spcBef>
                <a:spcPts val="915"/>
              </a:spcBef>
            </a:pPr>
            <a:r>
              <a:rPr sz="6000" dirty="0"/>
              <a:t>Drugs</a:t>
            </a:r>
            <a:r>
              <a:rPr sz="6000" spc="-30" dirty="0"/>
              <a:t> </a:t>
            </a:r>
            <a:r>
              <a:rPr sz="6000" dirty="0"/>
              <a:t>used</a:t>
            </a:r>
            <a:r>
              <a:rPr sz="6000" spc="-25" dirty="0"/>
              <a:t> </a:t>
            </a:r>
            <a:r>
              <a:rPr sz="6000" dirty="0"/>
              <a:t>on</a:t>
            </a:r>
            <a:r>
              <a:rPr sz="6000" spc="-25" dirty="0"/>
              <a:t> </a:t>
            </a:r>
            <a:r>
              <a:rPr sz="6000" dirty="0"/>
              <a:t>Respiratory </a:t>
            </a:r>
            <a:r>
              <a:rPr sz="6000" spc="-1485" dirty="0"/>
              <a:t> </a:t>
            </a:r>
            <a:r>
              <a:rPr sz="6000" spc="-5" dirty="0"/>
              <a:t>System</a:t>
            </a:r>
            <a:endParaRPr sz="6000" dirty="0"/>
          </a:p>
          <a:p>
            <a:pPr marL="635" algn="ctr">
              <a:lnSpc>
                <a:spcPct val="100000"/>
              </a:lnSpc>
              <a:spcBef>
                <a:spcPts val="1185"/>
              </a:spcBef>
            </a:pPr>
            <a:r>
              <a:rPr lang="en-US" sz="2400" spc="-45" dirty="0" smtClean="0"/>
              <a:t>Duncan</a:t>
            </a:r>
            <a:endParaRPr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74650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Bronchodilators:</a:t>
            </a:r>
            <a:r>
              <a:rPr sz="4400" spc="-75" dirty="0"/>
              <a:t> </a:t>
            </a:r>
            <a:r>
              <a:rPr sz="4400" dirty="0"/>
              <a:t>Methylxanthine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671269"/>
            <a:ext cx="10353040" cy="414147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241300" marR="5080" indent="-229235">
              <a:lnSpc>
                <a:spcPct val="80000"/>
              </a:lnSpc>
              <a:spcBef>
                <a:spcPts val="1395"/>
              </a:spcBef>
              <a:buSzPct val="98148"/>
              <a:buFont typeface="Arial MT"/>
              <a:buChar char="•"/>
              <a:tabLst>
                <a:tab pos="254000" algn="l"/>
                <a:tab pos="2868295" algn="l"/>
                <a:tab pos="2887980" algn="l"/>
                <a:tab pos="4373880" algn="l"/>
                <a:tab pos="5079365" algn="l"/>
                <a:tab pos="6990715" algn="l"/>
                <a:tab pos="7364730" algn="l"/>
              </a:tabLst>
            </a:pPr>
            <a:r>
              <a:rPr sz="5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Mechanism of action</a:t>
            </a:r>
            <a:r>
              <a:rPr sz="5400" dirty="0">
                <a:latin typeface="Times New Roman"/>
                <a:cs typeface="Times New Roman"/>
              </a:rPr>
              <a:t>: These drugs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are</a:t>
            </a:r>
            <a:r>
              <a:rPr sz="5400" spc="-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weak	</a:t>
            </a:r>
            <a:r>
              <a:rPr sz="5400" spc="-5" dirty="0">
                <a:latin typeface="Times New Roman"/>
                <a:cs typeface="Times New Roman"/>
              </a:rPr>
              <a:t>CNS	</a:t>
            </a:r>
            <a:r>
              <a:rPr sz="5400" dirty="0">
                <a:latin typeface="Times New Roman"/>
                <a:cs typeface="Times New Roman"/>
              </a:rPr>
              <a:t>stimulants	that are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powerful		smooth	muscle relaxants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thus</a:t>
            </a:r>
            <a:r>
              <a:rPr sz="5400" spc="-1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they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relax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the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smooth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muscle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of </a:t>
            </a:r>
            <a:r>
              <a:rPr sz="5400" spc="-13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bronchi.</a:t>
            </a:r>
            <a:r>
              <a:rPr sz="5400" spc="-9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They also have	diuretic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spc="-15" dirty="0">
                <a:latin typeface="Times New Roman"/>
                <a:cs typeface="Times New Roman"/>
              </a:rPr>
              <a:t>effect.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55067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35" dirty="0"/>
              <a:t> </a:t>
            </a:r>
            <a:r>
              <a:rPr sz="4400" dirty="0"/>
              <a:t>examples</a:t>
            </a:r>
            <a:r>
              <a:rPr sz="4400" spc="-45" dirty="0"/>
              <a:t> </a:t>
            </a:r>
            <a:r>
              <a:rPr sz="4400" spc="5" dirty="0"/>
              <a:t>&amp;</a:t>
            </a:r>
            <a:r>
              <a:rPr sz="4400" spc="-15" dirty="0"/>
              <a:t> </a:t>
            </a:r>
            <a:r>
              <a:rPr sz="4400" dirty="0"/>
              <a:t>Doses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7230" y="1597152"/>
          <a:ext cx="11185525" cy="43997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2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4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48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994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S.</a:t>
                      </a:r>
                      <a:r>
                        <a:rPr sz="32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Drugs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Doses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994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Theophylline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200-400</a:t>
                      </a:r>
                      <a:r>
                        <a:rPr sz="3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sz="32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TDS</a:t>
                      </a:r>
                      <a:r>
                        <a:rPr sz="3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orally.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994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Etiophylline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250</a:t>
                      </a:r>
                      <a:r>
                        <a:rPr sz="3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sz="32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TDS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IV/IM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989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Aminophylline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250-500mg</a:t>
                      </a:r>
                      <a:r>
                        <a:rPr sz="3200" spc="-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TDS</a:t>
                      </a:r>
                      <a:r>
                        <a:rPr sz="3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IV</a:t>
                      </a:r>
                      <a:r>
                        <a:rPr sz="32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spc="-45" dirty="0">
                          <a:latin typeface="Times New Roman"/>
                          <a:cs typeface="Times New Roman"/>
                        </a:rPr>
                        <a:t>slow.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5375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Indication/Uses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09029"/>
            <a:ext cx="10068560" cy="250190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253365" indent="-241300">
              <a:lnSpc>
                <a:spcPct val="100000"/>
              </a:lnSpc>
              <a:spcBef>
                <a:spcPts val="45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spc="-190" dirty="0">
                <a:latin typeface="Times New Roman"/>
                <a:cs typeface="Times New Roman"/>
              </a:rPr>
              <a:t>To</a:t>
            </a:r>
            <a:r>
              <a:rPr sz="5400" spc="-2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treat</a:t>
            </a:r>
            <a:r>
              <a:rPr sz="5400" spc="-1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and</a:t>
            </a:r>
            <a:r>
              <a:rPr sz="5400" spc="-1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prevent</a:t>
            </a:r>
            <a:r>
              <a:rPr sz="5400" spc="-1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bronchospasm.</a:t>
            </a:r>
            <a:endParaRPr sz="5400">
              <a:latin typeface="Times New Roman"/>
              <a:cs typeface="Times New Roman"/>
            </a:endParaRPr>
          </a:p>
          <a:p>
            <a:pPr marL="241300" marR="2331720" indent="-229235">
              <a:lnSpc>
                <a:spcPts val="5830"/>
              </a:lnSpc>
              <a:spcBef>
                <a:spcPts val="1090"/>
              </a:spcBef>
              <a:buSzPct val="98148"/>
              <a:buFont typeface="Arial MT"/>
              <a:buChar char="•"/>
              <a:tabLst>
                <a:tab pos="254000" algn="l"/>
                <a:tab pos="1137920" algn="l"/>
              </a:tabLst>
            </a:pPr>
            <a:r>
              <a:rPr sz="5400" spc="-190" dirty="0">
                <a:latin typeface="Times New Roman"/>
                <a:cs typeface="Times New Roman"/>
              </a:rPr>
              <a:t>To	</a:t>
            </a:r>
            <a:r>
              <a:rPr sz="5400" dirty="0">
                <a:latin typeface="Times New Roman"/>
                <a:cs typeface="Times New Roman"/>
              </a:rPr>
              <a:t>treat</a:t>
            </a:r>
            <a:r>
              <a:rPr sz="5400" spc="-5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asthma,</a:t>
            </a:r>
            <a:r>
              <a:rPr sz="5400" spc="-5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bronchitis, </a:t>
            </a:r>
            <a:r>
              <a:rPr sz="5400" spc="-13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emphysema.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9655810" cy="4511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Contraindications/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Precautions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374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Hypersensitivity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to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any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xanthine.</a:t>
            </a:r>
            <a:endParaRPr sz="4400">
              <a:latin typeface="Times New Roman"/>
              <a:cs typeface="Times New Roman"/>
            </a:endParaRPr>
          </a:p>
          <a:p>
            <a:pPr marL="241300" marR="374650" indent="-229235">
              <a:lnSpc>
                <a:spcPts val="4750"/>
              </a:lnSpc>
              <a:spcBef>
                <a:spcPts val="107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Infection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or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irritation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of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rectum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or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lower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portion.</a:t>
            </a:r>
            <a:endParaRPr sz="44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4750"/>
              </a:lnSpc>
              <a:spcBef>
                <a:spcPts val="101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Give cautiously in neonates, in elderly 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patients,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heart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disorders</a:t>
            </a:r>
            <a:r>
              <a:rPr sz="4400" spc="-4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hepatic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disorders.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6423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Times New Roman"/>
                <a:cs typeface="Times New Roman"/>
              </a:rPr>
              <a:t>Adverse</a:t>
            </a:r>
            <a:r>
              <a:rPr sz="4400" b="1" spc="-85" dirty="0">
                <a:latin typeface="Times New Roman"/>
                <a:cs typeface="Times New Roman"/>
              </a:rPr>
              <a:t> </a:t>
            </a:r>
            <a:r>
              <a:rPr sz="4400" b="1" dirty="0">
                <a:latin typeface="Times New Roman"/>
                <a:cs typeface="Times New Roman"/>
              </a:rPr>
              <a:t>effects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14779"/>
            <a:ext cx="4825365" cy="340360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5" dirty="0">
                <a:latin typeface="Times New Roman"/>
                <a:cs typeface="Times New Roman"/>
              </a:rPr>
              <a:t>Headache.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35" dirty="0">
                <a:latin typeface="Times New Roman"/>
                <a:cs typeface="Times New Roman"/>
              </a:rPr>
              <a:t>Anxiety.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5" dirty="0">
                <a:latin typeface="Times New Roman"/>
                <a:cs typeface="Times New Roman"/>
              </a:rPr>
              <a:t>Nausea.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5" dirty="0">
                <a:latin typeface="Times New Roman"/>
                <a:cs typeface="Times New Roman"/>
              </a:rPr>
              <a:t>Seizures.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2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5" dirty="0">
                <a:latin typeface="Times New Roman"/>
                <a:cs typeface="Times New Roman"/>
              </a:rPr>
              <a:t>Abdominal</a:t>
            </a:r>
            <a:r>
              <a:rPr sz="4000" spc="-3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Cramping.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419851"/>
            <a:ext cx="4008120" cy="543052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61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Diarrhea.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Respiratory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arrest.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20" dirty="0">
                <a:latin typeface="Times New Roman"/>
                <a:cs typeface="Times New Roman"/>
              </a:rPr>
              <a:t>Irritability.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Insomnia.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2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60" dirty="0">
                <a:latin typeface="Times New Roman"/>
                <a:cs typeface="Times New Roman"/>
              </a:rPr>
              <a:t>Vomiting.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Peptic</a:t>
            </a:r>
            <a:r>
              <a:rPr sz="4000" spc="-30" dirty="0">
                <a:latin typeface="Times New Roman"/>
                <a:cs typeface="Times New Roman"/>
              </a:rPr>
              <a:t> </a:t>
            </a:r>
            <a:r>
              <a:rPr sz="4000" spc="-40" dirty="0">
                <a:latin typeface="Times New Roman"/>
                <a:cs typeface="Times New Roman"/>
              </a:rPr>
              <a:t>ulcer.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2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Epigastric</a:t>
            </a:r>
            <a:r>
              <a:rPr sz="4000" spc="-1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pain.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25" dirty="0">
                <a:latin typeface="Times New Roman"/>
                <a:cs typeface="Times New Roman"/>
              </a:rPr>
              <a:t>Tachycardia.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9249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70" dirty="0"/>
              <a:t> </a:t>
            </a:r>
            <a:r>
              <a:rPr sz="4400" dirty="0"/>
              <a:t>interactions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95680" y="1585036"/>
            <a:ext cx="10345420" cy="4791710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240665" marR="553085" indent="-228600" algn="just">
              <a:lnSpc>
                <a:spcPts val="3840"/>
              </a:lnSpc>
              <a:spcBef>
                <a:spcPts val="102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1070" dirty="0">
                <a:latin typeface="Times New Roman"/>
                <a:cs typeface="Times New Roman"/>
              </a:rPr>
              <a:t>ꞵ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(beta)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Blocker </a:t>
            </a:r>
            <a:r>
              <a:rPr sz="4000" spc="-5" dirty="0">
                <a:latin typeface="Times New Roman"/>
                <a:cs typeface="Times New Roman"/>
              </a:rPr>
              <a:t>may </a:t>
            </a:r>
            <a:r>
              <a:rPr sz="4000" dirty="0">
                <a:latin typeface="Times New Roman"/>
                <a:cs typeface="Times New Roman"/>
              </a:rPr>
              <a:t>antagonize</a:t>
            </a:r>
            <a:r>
              <a:rPr sz="4000" spc="-2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the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10" dirty="0">
                <a:latin typeface="Times New Roman"/>
                <a:cs typeface="Times New Roman"/>
              </a:rPr>
              <a:t>effects</a:t>
            </a:r>
            <a:r>
              <a:rPr sz="4000" spc="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of </a:t>
            </a:r>
            <a:r>
              <a:rPr sz="4000" spc="-98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methylxanthines.</a:t>
            </a:r>
            <a:endParaRPr sz="4000">
              <a:latin typeface="Times New Roman"/>
              <a:cs typeface="Times New Roman"/>
            </a:endParaRPr>
          </a:p>
          <a:p>
            <a:pPr marL="240665" marR="1346835" indent="-228600" algn="just">
              <a:lnSpc>
                <a:spcPts val="3840"/>
              </a:lnSpc>
              <a:spcBef>
                <a:spcPts val="100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Erythromycin may increase the half </a:t>
            </a:r>
            <a:r>
              <a:rPr sz="4000" dirty="0">
                <a:latin typeface="Times New Roman"/>
                <a:cs typeface="Times New Roman"/>
              </a:rPr>
              <a:t>life </a:t>
            </a:r>
            <a:r>
              <a:rPr sz="4000" spc="-5" dirty="0">
                <a:latin typeface="Times New Roman"/>
                <a:cs typeface="Times New Roman"/>
              </a:rPr>
              <a:t>of </a:t>
            </a:r>
            <a:r>
              <a:rPr sz="4000" dirty="0">
                <a:latin typeface="Times New Roman"/>
                <a:cs typeface="Times New Roman"/>
              </a:rPr>
              <a:t> methylxanthines,</a:t>
            </a:r>
            <a:r>
              <a:rPr sz="4000" spc="-3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and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increasing</a:t>
            </a:r>
            <a:r>
              <a:rPr sz="4000" spc="-1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the</a:t>
            </a:r>
            <a:r>
              <a:rPr sz="4000" spc="-3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risk</a:t>
            </a:r>
            <a:r>
              <a:rPr sz="4000" dirty="0">
                <a:latin typeface="Times New Roman"/>
                <a:cs typeface="Times New Roman"/>
              </a:rPr>
              <a:t> of </a:t>
            </a:r>
            <a:r>
              <a:rPr sz="4000" spc="-99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methylxanthines</a:t>
            </a:r>
            <a:r>
              <a:rPr sz="4000" spc="-30" dirty="0">
                <a:latin typeface="Times New Roman"/>
                <a:cs typeface="Times New Roman"/>
              </a:rPr>
              <a:t> toxicity.</a:t>
            </a:r>
            <a:endParaRPr sz="4000">
              <a:latin typeface="Times New Roman"/>
              <a:cs typeface="Times New Roman"/>
            </a:endParaRPr>
          </a:p>
          <a:p>
            <a:pPr marL="240665" marR="5080" indent="-228600">
              <a:lnSpc>
                <a:spcPct val="80000"/>
              </a:lnSpc>
              <a:spcBef>
                <a:spcPts val="104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Rifampicin, </a:t>
            </a:r>
            <a:r>
              <a:rPr sz="4000" dirty="0">
                <a:latin typeface="Times New Roman"/>
                <a:cs typeface="Times New Roman"/>
              </a:rPr>
              <a:t>phenobarbital phenytoin, cigarette 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smoking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and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charcoal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– </a:t>
            </a:r>
            <a:r>
              <a:rPr sz="4000" dirty="0">
                <a:latin typeface="Times New Roman"/>
                <a:cs typeface="Times New Roman"/>
              </a:rPr>
              <a:t>broiled food</a:t>
            </a:r>
            <a:r>
              <a:rPr sz="4000" spc="-5" dirty="0">
                <a:latin typeface="Times New Roman"/>
                <a:cs typeface="Times New Roman"/>
              </a:rPr>
              <a:t> </a:t>
            </a:r>
            <a:r>
              <a:rPr sz="4000" spc="-10" dirty="0">
                <a:latin typeface="Times New Roman"/>
                <a:cs typeface="Times New Roman"/>
              </a:rPr>
              <a:t>may</a:t>
            </a:r>
            <a:r>
              <a:rPr sz="4000" dirty="0">
                <a:latin typeface="Times New Roman"/>
                <a:cs typeface="Times New Roman"/>
              </a:rPr>
              <a:t> shorten </a:t>
            </a:r>
            <a:r>
              <a:rPr sz="4000" spc="-98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the </a:t>
            </a:r>
            <a:r>
              <a:rPr sz="4000" dirty="0">
                <a:latin typeface="Times New Roman"/>
                <a:cs typeface="Times New Roman"/>
              </a:rPr>
              <a:t>half-life </a:t>
            </a:r>
            <a:r>
              <a:rPr sz="4000" spc="-5" dirty="0">
                <a:latin typeface="Times New Roman"/>
                <a:cs typeface="Times New Roman"/>
              </a:rPr>
              <a:t>of </a:t>
            </a:r>
            <a:r>
              <a:rPr sz="4000" dirty="0">
                <a:latin typeface="Times New Roman"/>
                <a:cs typeface="Times New Roman"/>
              </a:rPr>
              <a:t>drugs and </a:t>
            </a:r>
            <a:r>
              <a:rPr sz="4000" spc="-5" dirty="0">
                <a:latin typeface="Times New Roman"/>
                <a:cs typeface="Times New Roman"/>
              </a:rPr>
              <a:t>reducing their 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10" dirty="0">
                <a:latin typeface="Times New Roman"/>
                <a:cs typeface="Times New Roman"/>
              </a:rPr>
              <a:t>effectiveness.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7022" y="0"/>
            <a:ext cx="11116945" cy="6671945"/>
          </a:xfrm>
          <a:prstGeom prst="rect">
            <a:avLst/>
          </a:prstGeom>
        </p:spPr>
        <p:txBody>
          <a:bodyPr vert="horz" wrap="square" lIns="0" tIns="361315" rIns="0" bIns="0" rtlCol="0">
            <a:spAutoFit/>
          </a:bodyPr>
          <a:lstStyle/>
          <a:p>
            <a:pPr marL="572135">
              <a:lnSpc>
                <a:spcPct val="100000"/>
              </a:lnSpc>
              <a:spcBef>
                <a:spcPts val="2845"/>
              </a:spcBef>
            </a:pPr>
            <a:r>
              <a:rPr sz="4400" dirty="0">
                <a:latin typeface="Times New Roman"/>
                <a:cs typeface="Times New Roman"/>
              </a:rPr>
              <a:t>Nursing</a:t>
            </a:r>
            <a:r>
              <a:rPr sz="4400" spc="-4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Responsibilities</a:t>
            </a:r>
            <a:endParaRPr sz="4400">
              <a:latin typeface="Times New Roman"/>
              <a:cs typeface="Times New Roman"/>
            </a:endParaRPr>
          </a:p>
          <a:p>
            <a:pPr marL="241300" marR="330200" indent="-228600">
              <a:lnSpc>
                <a:spcPts val="4750"/>
              </a:lnSpc>
              <a:spcBef>
                <a:spcPts val="3350"/>
              </a:spcBef>
              <a:buFont typeface="Arial MT"/>
              <a:buChar char="•"/>
              <a:tabLst>
                <a:tab pos="241300" algn="l"/>
              </a:tabLst>
            </a:pPr>
            <a:r>
              <a:rPr sz="4400" dirty="0">
                <a:latin typeface="Times New Roman"/>
                <a:cs typeface="Times New Roman"/>
              </a:rPr>
              <a:t>Nurse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should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assess</a:t>
            </a:r>
            <a:r>
              <a:rPr sz="4400" spc="-1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for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signs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and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symptoms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of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spc="-30" dirty="0">
                <a:latin typeface="Times New Roman"/>
                <a:cs typeface="Times New Roman"/>
              </a:rPr>
              <a:t>toxicity.</a:t>
            </a:r>
            <a:endParaRPr sz="4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4750"/>
              </a:lnSpc>
              <a:spcBef>
                <a:spcPts val="1005"/>
              </a:spcBef>
              <a:buFont typeface="Arial MT"/>
              <a:buChar char="•"/>
              <a:tabLst>
                <a:tab pos="241300" algn="l"/>
              </a:tabLst>
            </a:pPr>
            <a:r>
              <a:rPr sz="4400" dirty="0">
                <a:latin typeface="Times New Roman"/>
                <a:cs typeface="Times New Roman"/>
              </a:rPr>
              <a:t>Nurse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also</a:t>
            </a:r>
            <a:r>
              <a:rPr sz="4400" spc="-1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should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know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that therapeutic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spc="-80" dirty="0">
                <a:latin typeface="Times New Roman"/>
                <a:cs typeface="Times New Roman"/>
              </a:rPr>
              <a:t>sr.</a:t>
            </a:r>
            <a:r>
              <a:rPr sz="4400" dirty="0">
                <a:latin typeface="Times New Roman"/>
                <a:cs typeface="Times New Roman"/>
              </a:rPr>
              <a:t> level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of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theophylline</a:t>
            </a:r>
            <a:r>
              <a:rPr sz="4400" spc="-4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ranges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from</a:t>
            </a:r>
            <a:r>
              <a:rPr sz="4400" spc="-1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10 to 20</a:t>
            </a:r>
            <a:r>
              <a:rPr sz="4400" spc="-5" dirty="0">
                <a:latin typeface="Times New Roman"/>
                <a:cs typeface="Times New Roman"/>
              </a:rPr>
              <a:t> mcg/ml.</a:t>
            </a:r>
            <a:endParaRPr sz="4400">
              <a:latin typeface="Times New Roman"/>
              <a:cs typeface="Times New Roman"/>
            </a:endParaRPr>
          </a:p>
          <a:p>
            <a:pPr marL="241300" marR="1140460" indent="-228600">
              <a:lnSpc>
                <a:spcPts val="4760"/>
              </a:lnSpc>
              <a:spcBef>
                <a:spcPts val="1005"/>
              </a:spcBef>
              <a:buFont typeface="Arial MT"/>
              <a:buChar char="•"/>
              <a:tabLst>
                <a:tab pos="241300" algn="l"/>
              </a:tabLst>
            </a:pPr>
            <a:r>
              <a:rPr sz="4400" dirty="0">
                <a:latin typeface="Times New Roman"/>
                <a:cs typeface="Times New Roman"/>
              </a:rPr>
              <a:t>Advise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patients</a:t>
            </a:r>
            <a:r>
              <a:rPr sz="4400" spc="-1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to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decrease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consumption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of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xanthine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–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containing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food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and beverages.</a:t>
            </a:r>
            <a:endParaRPr sz="4400">
              <a:latin typeface="Times New Roman"/>
              <a:cs typeface="Times New Roman"/>
            </a:endParaRPr>
          </a:p>
          <a:p>
            <a:pPr marL="241300" marR="43815" indent="-228600">
              <a:lnSpc>
                <a:spcPts val="4750"/>
              </a:lnSpc>
              <a:spcBef>
                <a:spcPts val="990"/>
              </a:spcBef>
              <a:buFont typeface="Arial MT"/>
              <a:buChar char="•"/>
              <a:tabLst>
                <a:tab pos="241300" algn="l"/>
              </a:tabLst>
            </a:pPr>
            <a:r>
              <a:rPr sz="4400" spc="-160" dirty="0">
                <a:latin typeface="Times New Roman"/>
                <a:cs typeface="Times New Roman"/>
              </a:rPr>
              <a:t>To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detect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spc="-30" dirty="0">
                <a:latin typeface="Times New Roman"/>
                <a:cs typeface="Times New Roman"/>
              </a:rPr>
              <a:t>toxicity,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nurse should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monitor sr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drugs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levels.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1645" y="2734437"/>
            <a:ext cx="87274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Times New Roman"/>
                <a:cs typeface="Times New Roman"/>
              </a:rPr>
              <a:t>Anticholinergic</a:t>
            </a:r>
            <a:r>
              <a:rPr sz="4400" b="1" spc="-25" dirty="0">
                <a:latin typeface="Times New Roman"/>
                <a:cs typeface="Times New Roman"/>
              </a:rPr>
              <a:t> </a:t>
            </a:r>
            <a:r>
              <a:rPr sz="4400" b="1" dirty="0">
                <a:latin typeface="Times New Roman"/>
                <a:cs typeface="Times New Roman"/>
              </a:rPr>
              <a:t>–</a:t>
            </a:r>
            <a:r>
              <a:rPr sz="4400" b="1" spc="-265" dirty="0">
                <a:latin typeface="Times New Roman"/>
                <a:cs typeface="Times New Roman"/>
              </a:rPr>
              <a:t> </a:t>
            </a:r>
            <a:r>
              <a:rPr sz="4400" b="1" spc="-15" dirty="0">
                <a:latin typeface="Times New Roman"/>
                <a:cs typeface="Times New Roman"/>
              </a:rPr>
              <a:t>Already</a:t>
            </a:r>
            <a:r>
              <a:rPr sz="4400" b="1" spc="-10" dirty="0">
                <a:latin typeface="Times New Roman"/>
                <a:cs typeface="Times New Roman"/>
              </a:rPr>
              <a:t> </a:t>
            </a:r>
            <a:r>
              <a:rPr sz="4400" b="1" dirty="0">
                <a:latin typeface="Times New Roman"/>
                <a:cs typeface="Times New Roman"/>
              </a:rPr>
              <a:t>Explained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10297160" cy="5720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5020"/>
              </a:lnSpc>
              <a:spcBef>
                <a:spcPts val="105"/>
              </a:spcBef>
            </a:pPr>
            <a:r>
              <a:rPr sz="4400" b="1" dirty="0">
                <a:latin typeface="Times New Roman"/>
                <a:cs typeface="Times New Roman"/>
              </a:rPr>
              <a:t>Mast</a:t>
            </a:r>
            <a:r>
              <a:rPr sz="4400" b="1" spc="-35" dirty="0">
                <a:latin typeface="Times New Roman"/>
                <a:cs typeface="Times New Roman"/>
              </a:rPr>
              <a:t> </a:t>
            </a:r>
            <a:r>
              <a:rPr sz="4400" b="1" dirty="0">
                <a:latin typeface="Times New Roman"/>
                <a:cs typeface="Times New Roman"/>
              </a:rPr>
              <a:t>cell</a:t>
            </a:r>
            <a:r>
              <a:rPr sz="4400" b="1" spc="-10" dirty="0">
                <a:latin typeface="Times New Roman"/>
                <a:cs typeface="Times New Roman"/>
              </a:rPr>
              <a:t> </a:t>
            </a:r>
            <a:r>
              <a:rPr sz="4400" b="1" dirty="0">
                <a:latin typeface="Times New Roman"/>
                <a:cs typeface="Times New Roman"/>
              </a:rPr>
              <a:t>Stabilizers</a:t>
            </a:r>
            <a:r>
              <a:rPr sz="4400" b="1" spc="-35" dirty="0">
                <a:latin typeface="Times New Roman"/>
                <a:cs typeface="Times New Roman"/>
              </a:rPr>
              <a:t> </a:t>
            </a:r>
            <a:r>
              <a:rPr sz="4400" b="1" dirty="0">
                <a:latin typeface="Times New Roman"/>
                <a:cs typeface="Times New Roman"/>
              </a:rPr>
              <a:t>–</a:t>
            </a:r>
            <a:r>
              <a:rPr sz="4400" b="1" spc="-15" dirty="0">
                <a:latin typeface="Times New Roman"/>
                <a:cs typeface="Times New Roman"/>
              </a:rPr>
              <a:t> </a:t>
            </a:r>
            <a:r>
              <a:rPr sz="4400" b="1" spc="-5" dirty="0">
                <a:latin typeface="Times New Roman"/>
                <a:cs typeface="Times New Roman"/>
              </a:rPr>
              <a:t>Introduction</a:t>
            </a:r>
            <a:endParaRPr sz="4400">
              <a:latin typeface="Times New Roman"/>
              <a:cs typeface="Times New Roman"/>
            </a:endParaRPr>
          </a:p>
          <a:p>
            <a:pPr marL="241300" marR="5080" indent="-229235">
              <a:lnSpc>
                <a:spcPct val="80000"/>
              </a:lnSpc>
              <a:spcBef>
                <a:spcPts val="795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Mast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cell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stabilizers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works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to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prevent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spc="-15" dirty="0">
                <a:latin typeface="Times New Roman"/>
                <a:cs typeface="Times New Roman"/>
              </a:rPr>
              <a:t>allergy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cells</a:t>
            </a:r>
            <a:r>
              <a:rPr sz="4400" spc="8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called</a:t>
            </a:r>
            <a:r>
              <a:rPr sz="4400" spc="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mast</a:t>
            </a:r>
            <a:r>
              <a:rPr sz="4400" spc="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cell</a:t>
            </a:r>
            <a:r>
              <a:rPr sz="4400" spc="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from</a:t>
            </a:r>
            <a:r>
              <a:rPr sz="4400" spc="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breaking</a:t>
            </a:r>
            <a:r>
              <a:rPr sz="4400" spc="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open 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and releasing chemicals that help to cause 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inflammation.</a:t>
            </a:r>
            <a:endParaRPr sz="4400">
              <a:latin typeface="Times New Roman"/>
              <a:cs typeface="Times New Roman"/>
            </a:endParaRPr>
          </a:p>
          <a:p>
            <a:pPr marL="241300" marR="34290" indent="-229235">
              <a:lnSpc>
                <a:spcPct val="80000"/>
              </a:lnSpc>
              <a:spcBef>
                <a:spcPts val="994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They are not </a:t>
            </a:r>
            <a:r>
              <a:rPr sz="4400" spc="-10" dirty="0">
                <a:latin typeface="Times New Roman"/>
                <a:cs typeface="Times New Roman"/>
              </a:rPr>
              <a:t>effective </a:t>
            </a:r>
            <a:r>
              <a:rPr sz="4400" dirty="0">
                <a:latin typeface="Times New Roman"/>
                <a:cs typeface="Times New Roman"/>
              </a:rPr>
              <a:t>once the </a:t>
            </a:r>
            <a:r>
              <a:rPr sz="4400" spc="-15" dirty="0">
                <a:latin typeface="Times New Roman"/>
                <a:cs typeface="Times New Roman"/>
              </a:rPr>
              <a:t>allergic 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reaction has occurred and mediators are 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released from mast cells. So they are useless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during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asthmatic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attack.</a:t>
            </a:r>
            <a:r>
              <a:rPr sz="4400" spc="-10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They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are</a:t>
            </a:r>
            <a:r>
              <a:rPr sz="4400" spc="-1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used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 the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prophylaxis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of asthma.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47453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Mechanism</a:t>
            </a:r>
            <a:r>
              <a:rPr sz="4400" spc="-60" dirty="0"/>
              <a:t> </a:t>
            </a:r>
            <a:r>
              <a:rPr sz="4400" dirty="0"/>
              <a:t>of</a:t>
            </a:r>
            <a:r>
              <a:rPr sz="4400" spc="-25" dirty="0"/>
              <a:t> </a:t>
            </a:r>
            <a:r>
              <a:rPr sz="4400" dirty="0"/>
              <a:t>action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671269"/>
            <a:ext cx="10148570" cy="414147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241300" marR="5080" indent="-229235">
              <a:lnSpc>
                <a:spcPct val="80000"/>
              </a:lnSpc>
              <a:spcBef>
                <a:spcPts val="1395"/>
              </a:spcBef>
              <a:buSzPct val="98148"/>
              <a:buFont typeface="Arial MT"/>
              <a:buChar char="•"/>
              <a:tabLst>
                <a:tab pos="254000" algn="l"/>
                <a:tab pos="2468880" algn="l"/>
                <a:tab pos="6297295" algn="l"/>
                <a:tab pos="7327265" algn="l"/>
                <a:tab pos="7403465" algn="l"/>
              </a:tabLst>
            </a:pPr>
            <a:r>
              <a:rPr sz="5400" dirty="0">
                <a:latin typeface="Times New Roman"/>
                <a:cs typeface="Times New Roman"/>
              </a:rPr>
              <a:t>They inhibit </a:t>
            </a:r>
            <a:r>
              <a:rPr sz="5400" spc="-5" dirty="0">
                <a:latin typeface="Times New Roman"/>
                <a:cs typeface="Times New Roman"/>
              </a:rPr>
              <a:t>mast </a:t>
            </a:r>
            <a:r>
              <a:rPr sz="5400" dirty="0">
                <a:latin typeface="Times New Roman"/>
                <a:cs typeface="Times New Roman"/>
              </a:rPr>
              <a:t>cell </a:t>
            </a:r>
            <a:r>
              <a:rPr sz="5400" spc="-40" dirty="0">
                <a:latin typeface="Times New Roman"/>
                <a:cs typeface="Times New Roman"/>
              </a:rPr>
              <a:t>activity, </a:t>
            </a:r>
            <a:r>
              <a:rPr sz="5400" dirty="0">
                <a:latin typeface="Times New Roman"/>
                <a:cs typeface="Times New Roman"/>
              </a:rPr>
              <a:t>thus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prevent	the release</a:t>
            </a:r>
            <a:r>
              <a:rPr sz="5400" spc="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of	</a:t>
            </a:r>
            <a:r>
              <a:rPr sz="5400" spc="-15" dirty="0">
                <a:latin typeface="Times New Roman"/>
                <a:cs typeface="Times New Roman"/>
              </a:rPr>
              <a:t>allergic 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mediators like histamine,	serotonin, </a:t>
            </a:r>
            <a:r>
              <a:rPr sz="5400" spc="-13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prostaglandins, </a:t>
            </a:r>
            <a:r>
              <a:rPr sz="5400" spc="-5" dirty="0">
                <a:latin typeface="Times New Roman"/>
                <a:cs typeface="Times New Roman"/>
              </a:rPr>
              <a:t>cytokines. </a:t>
            </a:r>
            <a:r>
              <a:rPr sz="5400" dirty="0">
                <a:latin typeface="Times New Roman"/>
                <a:cs typeface="Times New Roman"/>
              </a:rPr>
              <a:t>These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chemical are</a:t>
            </a:r>
            <a:r>
              <a:rPr sz="5400" spc="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essential for		an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inflammation</a:t>
            </a:r>
            <a:r>
              <a:rPr sz="5400" spc="-2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and</a:t>
            </a:r>
            <a:r>
              <a:rPr sz="5400" spc="-25" dirty="0">
                <a:latin typeface="Times New Roman"/>
                <a:cs typeface="Times New Roman"/>
              </a:rPr>
              <a:t> </a:t>
            </a:r>
            <a:r>
              <a:rPr sz="5400" spc="-15" dirty="0">
                <a:latin typeface="Times New Roman"/>
                <a:cs typeface="Times New Roman"/>
              </a:rPr>
              <a:t>allergic</a:t>
            </a:r>
            <a:r>
              <a:rPr sz="5400" spc="-2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reactions.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50095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Anti-Asthmatic</a:t>
            </a:r>
            <a:r>
              <a:rPr sz="4400" spc="-90" dirty="0"/>
              <a:t> </a:t>
            </a:r>
            <a:r>
              <a:rPr sz="4400" dirty="0"/>
              <a:t>Drugs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241935" algn="l"/>
              </a:tabLst>
            </a:pPr>
            <a:r>
              <a:rPr spc="-5" dirty="0"/>
              <a:t>Classified</a:t>
            </a:r>
            <a:r>
              <a:rPr spc="-25" dirty="0"/>
              <a:t> </a:t>
            </a:r>
            <a:r>
              <a:rPr spc="-5" dirty="0"/>
              <a:t>as:</a:t>
            </a:r>
          </a:p>
          <a:p>
            <a:pPr marL="527685" indent="-515620">
              <a:lnSpc>
                <a:spcPct val="100000"/>
              </a:lnSpc>
              <a:spcBef>
                <a:spcPts val="515"/>
              </a:spcBef>
              <a:buAutoNum type="arabicPeriod"/>
              <a:tabLst>
                <a:tab pos="528320" algn="l"/>
              </a:tabLst>
            </a:pPr>
            <a:r>
              <a:rPr spc="-5" dirty="0"/>
              <a:t>Bronchodilators:</a:t>
            </a:r>
          </a:p>
          <a:p>
            <a:pPr marL="527685" indent="-51562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528320" algn="l"/>
              </a:tabLst>
            </a:pPr>
            <a:r>
              <a:rPr spc="-5" dirty="0"/>
              <a:t>Anticholinergic.</a:t>
            </a:r>
          </a:p>
          <a:p>
            <a:pPr marL="527685" indent="-515620">
              <a:lnSpc>
                <a:spcPct val="100000"/>
              </a:lnSpc>
              <a:spcBef>
                <a:spcPts val="515"/>
              </a:spcBef>
              <a:buAutoNum type="arabicPeriod"/>
              <a:tabLst>
                <a:tab pos="528320" algn="l"/>
              </a:tabLst>
            </a:pPr>
            <a:r>
              <a:rPr spc="-5" dirty="0"/>
              <a:t>Mast</a:t>
            </a:r>
            <a:r>
              <a:rPr spc="-20" dirty="0"/>
              <a:t> </a:t>
            </a:r>
            <a:r>
              <a:rPr spc="-5" dirty="0"/>
              <a:t>cell</a:t>
            </a:r>
            <a:r>
              <a:rPr spc="-25" dirty="0"/>
              <a:t> </a:t>
            </a:r>
            <a:r>
              <a:rPr dirty="0"/>
              <a:t>stabilizers</a:t>
            </a:r>
          </a:p>
          <a:p>
            <a:pPr marL="527685" indent="-515620">
              <a:lnSpc>
                <a:spcPct val="100000"/>
              </a:lnSpc>
              <a:spcBef>
                <a:spcPts val="520"/>
              </a:spcBef>
              <a:buAutoNum type="arabicPeriod"/>
              <a:tabLst>
                <a:tab pos="528320" algn="l"/>
              </a:tabLst>
            </a:pPr>
            <a:r>
              <a:rPr dirty="0"/>
              <a:t>Corticosteroids.</a:t>
            </a:r>
          </a:p>
          <a:p>
            <a:pPr marL="527685" indent="-515620">
              <a:lnSpc>
                <a:spcPct val="100000"/>
              </a:lnSpc>
              <a:spcBef>
                <a:spcPts val="525"/>
              </a:spcBef>
              <a:buAutoNum type="arabicPeriod"/>
              <a:tabLst>
                <a:tab pos="528320" algn="l"/>
              </a:tabLst>
            </a:pPr>
            <a:r>
              <a:rPr dirty="0"/>
              <a:t>Anti-histamines.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677155" y="1175003"/>
            <a:ext cx="7356475" cy="3388360"/>
            <a:chOff x="4677155" y="1175003"/>
            <a:chExt cx="7356475" cy="3388360"/>
          </a:xfrm>
        </p:grpSpPr>
        <p:sp>
          <p:nvSpPr>
            <p:cNvPr id="5" name="object 5"/>
            <p:cNvSpPr/>
            <p:nvPr/>
          </p:nvSpPr>
          <p:spPr>
            <a:xfrm>
              <a:off x="4683251" y="1181099"/>
              <a:ext cx="7344409" cy="3375660"/>
            </a:xfrm>
            <a:custGeom>
              <a:avLst/>
              <a:gdLst/>
              <a:ahLst/>
              <a:cxnLst/>
              <a:rect l="l" t="t" r="r" b="b"/>
              <a:pathLst>
                <a:path w="7344409" h="3375660">
                  <a:moveTo>
                    <a:pt x="7344156" y="0"/>
                  </a:moveTo>
                  <a:lnTo>
                    <a:pt x="2572130" y="0"/>
                  </a:lnTo>
                  <a:lnTo>
                    <a:pt x="2572130" y="1265936"/>
                  </a:lnTo>
                  <a:lnTo>
                    <a:pt x="843914" y="1265936"/>
                  </a:lnTo>
                  <a:lnTo>
                    <a:pt x="843914" y="843914"/>
                  </a:lnTo>
                  <a:lnTo>
                    <a:pt x="0" y="1687829"/>
                  </a:lnTo>
                  <a:lnTo>
                    <a:pt x="843914" y="2531745"/>
                  </a:lnTo>
                  <a:lnTo>
                    <a:pt x="843914" y="2109724"/>
                  </a:lnTo>
                  <a:lnTo>
                    <a:pt x="2572130" y="2109724"/>
                  </a:lnTo>
                  <a:lnTo>
                    <a:pt x="2572130" y="3375660"/>
                  </a:lnTo>
                  <a:lnTo>
                    <a:pt x="7344156" y="3375660"/>
                  </a:lnTo>
                  <a:lnTo>
                    <a:pt x="7344156" y="0"/>
                  </a:lnTo>
                  <a:close/>
                </a:path>
              </a:pathLst>
            </a:custGeom>
            <a:solidFill>
              <a:srgbClr val="FFD966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83251" y="1181099"/>
              <a:ext cx="7344409" cy="3375660"/>
            </a:xfrm>
            <a:custGeom>
              <a:avLst/>
              <a:gdLst/>
              <a:ahLst/>
              <a:cxnLst/>
              <a:rect l="l" t="t" r="r" b="b"/>
              <a:pathLst>
                <a:path w="7344409" h="3375660">
                  <a:moveTo>
                    <a:pt x="0" y="1687829"/>
                  </a:moveTo>
                  <a:lnTo>
                    <a:pt x="843914" y="843914"/>
                  </a:lnTo>
                  <a:lnTo>
                    <a:pt x="843914" y="1265936"/>
                  </a:lnTo>
                  <a:lnTo>
                    <a:pt x="2572130" y="1265936"/>
                  </a:lnTo>
                  <a:lnTo>
                    <a:pt x="2572130" y="0"/>
                  </a:lnTo>
                  <a:lnTo>
                    <a:pt x="7344156" y="0"/>
                  </a:lnTo>
                  <a:lnTo>
                    <a:pt x="7344156" y="3375660"/>
                  </a:lnTo>
                  <a:lnTo>
                    <a:pt x="2572130" y="3375660"/>
                  </a:lnTo>
                  <a:lnTo>
                    <a:pt x="2572130" y="2109724"/>
                  </a:lnTo>
                  <a:lnTo>
                    <a:pt x="843914" y="2109724"/>
                  </a:lnTo>
                  <a:lnTo>
                    <a:pt x="843914" y="2531745"/>
                  </a:lnTo>
                  <a:lnTo>
                    <a:pt x="0" y="1687829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334757" y="1315973"/>
            <a:ext cx="4351655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4000" spc="-5" dirty="0">
                <a:solidFill>
                  <a:srgbClr val="001F5F"/>
                </a:solidFill>
                <a:latin typeface="Times New Roman"/>
                <a:cs typeface="Times New Roman"/>
              </a:rPr>
              <a:t>Adrene</a:t>
            </a:r>
            <a:r>
              <a:rPr sz="4000" spc="-6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4000" spc="-5" dirty="0">
                <a:solidFill>
                  <a:srgbClr val="001F5F"/>
                </a:solidFill>
                <a:latin typeface="Times New Roman"/>
                <a:cs typeface="Times New Roman"/>
              </a:rPr>
              <a:t>gic</a:t>
            </a:r>
            <a:r>
              <a:rPr sz="4000" spc="-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000" spc="-5" dirty="0">
                <a:solidFill>
                  <a:srgbClr val="001F5F"/>
                </a:solidFill>
                <a:latin typeface="Times New Roman"/>
                <a:cs typeface="Times New Roman"/>
              </a:rPr>
              <a:t>Ago</a:t>
            </a:r>
            <a:r>
              <a:rPr sz="4000" dirty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4000" spc="-5" dirty="0">
                <a:solidFill>
                  <a:srgbClr val="001F5F"/>
                </a:solidFill>
                <a:latin typeface="Times New Roman"/>
                <a:cs typeface="Times New Roman"/>
              </a:rPr>
              <a:t>ist  or </a:t>
            </a:r>
            <a:r>
              <a:rPr sz="40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000" spc="-5" dirty="0">
                <a:solidFill>
                  <a:srgbClr val="001F5F"/>
                </a:solidFill>
                <a:latin typeface="Times New Roman"/>
                <a:cs typeface="Times New Roman"/>
              </a:rPr>
              <a:t>sympathomimetics.</a:t>
            </a:r>
            <a:endParaRPr sz="4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5600" algn="l"/>
              </a:tabLst>
            </a:pPr>
            <a:r>
              <a:rPr sz="4000" dirty="0">
                <a:solidFill>
                  <a:srgbClr val="001F5F"/>
                </a:solidFill>
                <a:latin typeface="Times New Roman"/>
                <a:cs typeface="Times New Roman"/>
              </a:rPr>
              <a:t>Methylxanthines.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293624"/>
            <a:ext cx="58781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Drug</a:t>
            </a:r>
            <a:r>
              <a:rPr sz="4400" spc="-25" dirty="0"/>
              <a:t> </a:t>
            </a:r>
            <a:r>
              <a:rPr sz="4400" dirty="0"/>
              <a:t>examples</a:t>
            </a:r>
            <a:r>
              <a:rPr sz="4400" spc="-50" dirty="0"/>
              <a:t> </a:t>
            </a:r>
            <a:r>
              <a:rPr sz="4400" dirty="0"/>
              <a:t>and</a:t>
            </a:r>
            <a:r>
              <a:rPr sz="4400" spc="-20" dirty="0"/>
              <a:t> </a:t>
            </a:r>
            <a:r>
              <a:rPr sz="4400" dirty="0"/>
              <a:t>Doses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1850" y="1283208"/>
          <a:ext cx="10657205" cy="511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7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7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379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S.</a:t>
                      </a:r>
                      <a:r>
                        <a:rPr sz="4000" b="1" spc="-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No.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Drug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Doses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4000" dirty="0">
                          <a:latin typeface="Times New Roman"/>
                          <a:cs typeface="Times New Roman"/>
                        </a:rPr>
                        <a:t>1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04711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4000" dirty="0">
                          <a:latin typeface="Times New Roman"/>
                          <a:cs typeface="Times New Roman"/>
                        </a:rPr>
                        <a:t>Cromo</a:t>
                      </a:r>
                      <a:r>
                        <a:rPr sz="4000" spc="1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4000" dirty="0">
                          <a:latin typeface="Times New Roman"/>
                          <a:cs typeface="Times New Roman"/>
                        </a:rPr>
                        <a:t>yn  sodium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0693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4000" spc="-5" dirty="0">
                          <a:latin typeface="Times New Roman"/>
                          <a:cs typeface="Times New Roman"/>
                        </a:rPr>
                        <a:t>20mg 4times a day </a:t>
                      </a:r>
                      <a:r>
                        <a:rPr sz="4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0" spc="-5" dirty="0">
                          <a:latin typeface="Times New Roman"/>
                          <a:cs typeface="Times New Roman"/>
                        </a:rPr>
                        <a:t>(Nebulization</a:t>
                      </a:r>
                      <a:r>
                        <a:rPr sz="40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0" dirty="0">
                          <a:latin typeface="Times New Roman"/>
                          <a:cs typeface="Times New Roman"/>
                        </a:rPr>
                        <a:t>solution)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6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4000" dirty="0">
                          <a:latin typeface="Times New Roman"/>
                          <a:cs typeface="Times New Roman"/>
                        </a:rPr>
                        <a:t>2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54659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4000" dirty="0">
                          <a:latin typeface="Times New Roman"/>
                          <a:cs typeface="Times New Roman"/>
                        </a:rPr>
                        <a:t>Sodium </a:t>
                      </a:r>
                      <a:r>
                        <a:rPr sz="40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0" dirty="0">
                          <a:latin typeface="Times New Roman"/>
                          <a:cs typeface="Times New Roman"/>
                        </a:rPr>
                        <a:t>crom</a:t>
                      </a:r>
                      <a:r>
                        <a:rPr sz="4000" spc="10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4000" dirty="0">
                          <a:latin typeface="Times New Roman"/>
                          <a:cs typeface="Times New Roman"/>
                        </a:rPr>
                        <a:t>gl</a:t>
                      </a:r>
                      <a:r>
                        <a:rPr sz="4000" spc="1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4000" dirty="0">
                          <a:latin typeface="Times New Roman"/>
                          <a:cs typeface="Times New Roman"/>
                        </a:rPr>
                        <a:t>cate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4000" spc="-5" dirty="0">
                          <a:latin typeface="Times New Roman"/>
                          <a:cs typeface="Times New Roman"/>
                        </a:rPr>
                        <a:t>20mg</a:t>
                      </a:r>
                      <a:r>
                        <a:rPr sz="40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0" dirty="0">
                          <a:latin typeface="Times New Roman"/>
                          <a:cs typeface="Times New Roman"/>
                        </a:rPr>
                        <a:t>6hrly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808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4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4000" spc="-5" dirty="0">
                          <a:latin typeface="Times New Roman"/>
                          <a:cs typeface="Times New Roman"/>
                        </a:rPr>
                        <a:t>Ketotifen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4000" spc="-5" dirty="0">
                          <a:latin typeface="Times New Roman"/>
                          <a:cs typeface="Times New Roman"/>
                        </a:rPr>
                        <a:t>1-2mg</a:t>
                      </a:r>
                      <a:r>
                        <a:rPr sz="4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0" spc="-5" dirty="0">
                          <a:latin typeface="Times New Roman"/>
                          <a:cs typeface="Times New Roman"/>
                        </a:rPr>
                        <a:t>OD</a:t>
                      </a:r>
                      <a:r>
                        <a:rPr sz="40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4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4000" spc="-5" dirty="0">
                          <a:latin typeface="Times New Roman"/>
                          <a:cs typeface="Times New Roman"/>
                        </a:rPr>
                        <a:t>BD</a:t>
                      </a:r>
                      <a:endParaRPr sz="4000">
                        <a:latin typeface="Times New Roman"/>
                        <a:cs typeface="Times New Roman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10231755" cy="4638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Indication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/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uses</a:t>
            </a:r>
            <a:endParaRPr sz="44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4760"/>
              </a:lnSpc>
              <a:spcBef>
                <a:spcPts val="433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Prevent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asthma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symptoms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from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occurring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or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prophylaxis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to asthmatic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attack.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spc="-160" dirty="0">
                <a:latin typeface="Times New Roman"/>
                <a:cs typeface="Times New Roman"/>
              </a:rPr>
              <a:t>To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decrease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inflammation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or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bronchospasm.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spc="-160" dirty="0">
                <a:latin typeface="Times New Roman"/>
                <a:cs typeface="Times New Roman"/>
              </a:rPr>
              <a:t>To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decrease</a:t>
            </a:r>
            <a:r>
              <a:rPr sz="4400" spc="-60" dirty="0">
                <a:latin typeface="Times New Roman"/>
                <a:cs typeface="Times New Roman"/>
              </a:rPr>
              <a:t> </a:t>
            </a:r>
            <a:r>
              <a:rPr sz="4400" spc="-10" dirty="0">
                <a:latin typeface="Times New Roman"/>
                <a:cs typeface="Times New Roman"/>
              </a:rPr>
              <a:t>allergic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reactions.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Rhinitis/conjunctivitis.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254844"/>
            <a:ext cx="9398635" cy="4823460"/>
          </a:xfrm>
          <a:prstGeom prst="rect">
            <a:avLst/>
          </a:prstGeom>
        </p:spPr>
        <p:txBody>
          <a:bodyPr vert="horz" wrap="square" lIns="0" tIns="384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30"/>
              </a:spcBef>
            </a:pPr>
            <a:r>
              <a:rPr sz="4400" dirty="0">
                <a:latin typeface="Times New Roman"/>
                <a:cs typeface="Times New Roman"/>
              </a:rPr>
              <a:t>Contraindications/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precautions</a:t>
            </a:r>
            <a:endParaRPr sz="4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59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spc="-25" dirty="0">
                <a:latin typeface="Times New Roman"/>
                <a:cs typeface="Times New Roman"/>
              </a:rPr>
              <a:t>Hypersensitivity.</a:t>
            </a:r>
            <a:endParaRPr sz="54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5830"/>
              </a:lnSpc>
              <a:spcBef>
                <a:spcPts val="1090"/>
              </a:spcBef>
              <a:buSzPct val="98148"/>
              <a:buFont typeface="Arial MT"/>
              <a:buChar char="•"/>
              <a:tabLst>
                <a:tab pos="254000" algn="l"/>
                <a:tab pos="4156075" algn="l"/>
                <a:tab pos="5546725" algn="l"/>
              </a:tabLst>
            </a:pPr>
            <a:r>
              <a:rPr sz="5400" dirty="0">
                <a:latin typeface="Times New Roman"/>
                <a:cs typeface="Times New Roman"/>
              </a:rPr>
              <a:t>Precautiously	with	renal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dysfunction,</a:t>
            </a:r>
            <a:r>
              <a:rPr sz="5400" spc="-2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hepatic</a:t>
            </a:r>
            <a:r>
              <a:rPr sz="5400" spc="-15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dysfunction.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265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Lactation,</a:t>
            </a:r>
            <a:r>
              <a:rPr sz="5400" spc="-3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Cardiac</a:t>
            </a:r>
            <a:r>
              <a:rPr sz="5400" spc="-2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arrhythmias.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35064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Adverse</a:t>
            </a:r>
            <a:r>
              <a:rPr sz="4400" spc="-70" dirty="0">
                <a:latin typeface="Times New Roman"/>
                <a:cs typeface="Times New Roman"/>
              </a:rPr>
              <a:t> </a:t>
            </a:r>
            <a:r>
              <a:rPr sz="4400" spc="-15" dirty="0">
                <a:latin typeface="Times New Roman"/>
                <a:cs typeface="Times New Roman"/>
              </a:rPr>
              <a:t>effects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64277" y="249498"/>
            <a:ext cx="5103495" cy="609917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53365" indent="-241300">
              <a:lnSpc>
                <a:spcPct val="100000"/>
              </a:lnSpc>
              <a:spcBef>
                <a:spcPts val="445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Throat</a:t>
            </a:r>
            <a:r>
              <a:rPr sz="5400" spc="-9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irritations.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45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Nasal</a:t>
            </a:r>
            <a:r>
              <a:rPr sz="5400" spc="-4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irritations.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5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Wt.</a:t>
            </a:r>
            <a:r>
              <a:rPr sz="5400" spc="-10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Gain.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6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Headache.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5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spc="-5" dirty="0">
                <a:latin typeface="Times New Roman"/>
                <a:cs typeface="Times New Roman"/>
              </a:rPr>
              <a:t>Drowsiness.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5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Dry</a:t>
            </a:r>
            <a:r>
              <a:rPr sz="5400" spc="-4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mouth.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65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spc="-5" dirty="0">
                <a:latin typeface="Times New Roman"/>
                <a:cs typeface="Times New Roman"/>
              </a:rPr>
              <a:t>Dizziness.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9249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70" dirty="0"/>
              <a:t> </a:t>
            </a:r>
            <a:r>
              <a:rPr sz="4400" dirty="0"/>
              <a:t>interactions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804161"/>
            <a:ext cx="20605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Not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reported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271348"/>
            <a:ext cx="55422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Nursing</a:t>
            </a:r>
            <a:r>
              <a:rPr sz="4400" spc="-60" dirty="0"/>
              <a:t> </a:t>
            </a:r>
            <a:r>
              <a:rPr sz="4400" dirty="0"/>
              <a:t>Responsibilities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89610" y="862025"/>
            <a:ext cx="11289665" cy="5472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41300" algn="l"/>
              </a:tabLst>
            </a:pPr>
            <a:r>
              <a:rPr sz="3600" dirty="0">
                <a:latin typeface="Times New Roman"/>
                <a:cs typeface="Times New Roman"/>
              </a:rPr>
              <a:t>Nurse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should </a:t>
            </a:r>
            <a:r>
              <a:rPr sz="3600" spc="-5" dirty="0">
                <a:latin typeface="Times New Roman"/>
                <a:cs typeface="Times New Roman"/>
              </a:rPr>
              <a:t>monitor</a:t>
            </a:r>
            <a:r>
              <a:rPr sz="3600" dirty="0">
                <a:latin typeface="Times New Roman"/>
                <a:cs typeface="Times New Roman"/>
              </a:rPr>
              <a:t> drugs </a:t>
            </a:r>
            <a:r>
              <a:rPr sz="3600" spc="-5" dirty="0">
                <a:latin typeface="Times New Roman"/>
                <a:cs typeface="Times New Roman"/>
              </a:rPr>
              <a:t>adverse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reactions.</a:t>
            </a:r>
            <a:endParaRPr sz="3600">
              <a:latin typeface="Times New Roman"/>
              <a:cs typeface="Times New Roman"/>
            </a:endParaRPr>
          </a:p>
          <a:p>
            <a:pPr marL="241300" marR="664210" indent="-228600">
              <a:lnSpc>
                <a:spcPct val="80000"/>
              </a:lnSpc>
              <a:spcBef>
                <a:spcPts val="1000"/>
              </a:spcBef>
              <a:buFont typeface="Arial MT"/>
              <a:buChar char="•"/>
              <a:tabLst>
                <a:tab pos="241300" algn="l"/>
              </a:tabLst>
            </a:pPr>
            <a:r>
              <a:rPr sz="3600" dirty="0">
                <a:latin typeface="Times New Roman"/>
                <a:cs typeface="Times New Roman"/>
              </a:rPr>
              <a:t>Instruct</a:t>
            </a:r>
            <a:r>
              <a:rPr sz="3600" spc="-5" dirty="0">
                <a:latin typeface="Times New Roman"/>
                <a:cs typeface="Times New Roman"/>
              </a:rPr>
              <a:t> patients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that</a:t>
            </a:r>
            <a:r>
              <a:rPr sz="3600" spc="-5" dirty="0">
                <a:latin typeface="Times New Roman"/>
                <a:cs typeface="Times New Roman"/>
              </a:rPr>
              <a:t> this </a:t>
            </a:r>
            <a:r>
              <a:rPr sz="3600" dirty="0">
                <a:latin typeface="Times New Roman"/>
                <a:cs typeface="Times New Roman"/>
              </a:rPr>
              <a:t>drug </a:t>
            </a:r>
            <a:r>
              <a:rPr sz="3600" spc="-5" dirty="0">
                <a:latin typeface="Times New Roman"/>
                <a:cs typeface="Times New Roman"/>
              </a:rPr>
              <a:t>is </a:t>
            </a:r>
            <a:r>
              <a:rPr sz="3600" dirty="0">
                <a:latin typeface="Times New Roman"/>
                <a:cs typeface="Times New Roman"/>
              </a:rPr>
              <a:t>not </a:t>
            </a:r>
            <a:r>
              <a:rPr sz="3600" spc="-10" dirty="0">
                <a:latin typeface="Times New Roman"/>
                <a:cs typeface="Times New Roman"/>
              </a:rPr>
              <a:t>effective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in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an</a:t>
            </a:r>
            <a:r>
              <a:rPr sz="3600" spc="-5" dirty="0">
                <a:latin typeface="Times New Roman"/>
                <a:cs typeface="Times New Roman"/>
              </a:rPr>
              <a:t> acute </a:t>
            </a:r>
            <a:r>
              <a:rPr sz="3600" spc="-88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attack.</a:t>
            </a:r>
            <a:endParaRPr sz="3600">
              <a:latin typeface="Times New Roman"/>
              <a:cs typeface="Times New Roman"/>
            </a:endParaRPr>
          </a:p>
          <a:p>
            <a:pPr marL="241300" marR="116205" indent="-228600">
              <a:lnSpc>
                <a:spcPts val="3460"/>
              </a:lnSpc>
              <a:spcBef>
                <a:spcPts val="965"/>
              </a:spcBef>
              <a:buFont typeface="Arial MT"/>
              <a:buChar char="•"/>
              <a:tabLst>
                <a:tab pos="241300" algn="l"/>
              </a:tabLst>
            </a:pPr>
            <a:r>
              <a:rPr sz="3600" dirty="0">
                <a:latin typeface="Times New Roman"/>
                <a:cs typeface="Times New Roman"/>
              </a:rPr>
              <a:t>Nurse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should </a:t>
            </a:r>
            <a:r>
              <a:rPr sz="3600" spc="-5" dirty="0">
                <a:latin typeface="Times New Roman"/>
                <a:cs typeface="Times New Roman"/>
              </a:rPr>
              <a:t>instruct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the </a:t>
            </a:r>
            <a:r>
              <a:rPr sz="3600" spc="-5" dirty="0">
                <a:latin typeface="Times New Roman"/>
                <a:cs typeface="Times New Roman"/>
              </a:rPr>
              <a:t>patient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how to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use </a:t>
            </a:r>
            <a:r>
              <a:rPr sz="3600" spc="-5" dirty="0">
                <a:latin typeface="Times New Roman"/>
                <a:cs typeface="Times New Roman"/>
              </a:rPr>
              <a:t>metered</a:t>
            </a:r>
            <a:r>
              <a:rPr sz="3600" spc="4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–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dose </a:t>
            </a:r>
            <a:r>
              <a:rPr sz="3600" spc="-88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inhaler</a:t>
            </a:r>
            <a:r>
              <a:rPr sz="3600" dirty="0">
                <a:latin typeface="Times New Roman"/>
                <a:cs typeface="Times New Roman"/>
              </a:rPr>
              <a:t> or </a:t>
            </a:r>
            <a:r>
              <a:rPr sz="3600" spc="-25" dirty="0">
                <a:latin typeface="Times New Roman"/>
                <a:cs typeface="Times New Roman"/>
              </a:rPr>
              <a:t>nebulizer.</a:t>
            </a:r>
            <a:endParaRPr sz="36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80000"/>
              </a:lnSpc>
              <a:spcBef>
                <a:spcPts val="1035"/>
              </a:spcBef>
              <a:buFont typeface="Arial MT"/>
              <a:buChar char="•"/>
              <a:tabLst>
                <a:tab pos="241300" algn="l"/>
              </a:tabLst>
            </a:pPr>
            <a:r>
              <a:rPr sz="3600" dirty="0">
                <a:latin typeface="Times New Roman"/>
                <a:cs typeface="Times New Roman"/>
              </a:rPr>
              <a:t>If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more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than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one </a:t>
            </a:r>
            <a:r>
              <a:rPr sz="3600" spc="-5" dirty="0">
                <a:latin typeface="Times New Roman"/>
                <a:cs typeface="Times New Roman"/>
              </a:rPr>
              <a:t>inhalation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is </a:t>
            </a:r>
            <a:r>
              <a:rPr sz="3600" dirty="0">
                <a:latin typeface="Times New Roman"/>
                <a:cs typeface="Times New Roman"/>
              </a:rPr>
              <a:t>ordered, advise</a:t>
            </a:r>
            <a:r>
              <a:rPr sz="3600" spc="-5" dirty="0">
                <a:latin typeface="Times New Roman"/>
                <a:cs typeface="Times New Roman"/>
              </a:rPr>
              <a:t> patient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to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wait </a:t>
            </a:r>
            <a:r>
              <a:rPr sz="3600" spc="-88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1-2 minutes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before </a:t>
            </a:r>
            <a:r>
              <a:rPr sz="3600" spc="-5" dirty="0">
                <a:latin typeface="Times New Roman"/>
                <a:cs typeface="Times New Roman"/>
              </a:rPr>
              <a:t>taking</a:t>
            </a:r>
            <a:r>
              <a:rPr sz="3600" dirty="0">
                <a:latin typeface="Times New Roman"/>
                <a:cs typeface="Times New Roman"/>
              </a:rPr>
              <a:t> second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puff.</a:t>
            </a:r>
            <a:endParaRPr sz="3600">
              <a:latin typeface="Times New Roman"/>
              <a:cs typeface="Times New Roman"/>
            </a:endParaRPr>
          </a:p>
          <a:p>
            <a:pPr marL="241300" marR="635635" indent="-228600">
              <a:lnSpc>
                <a:spcPct val="80000"/>
              </a:lnSpc>
              <a:spcBef>
                <a:spcPts val="994"/>
              </a:spcBef>
              <a:buFont typeface="Arial MT"/>
              <a:buChar char="•"/>
              <a:tabLst>
                <a:tab pos="241300" algn="l"/>
              </a:tabLst>
            </a:pPr>
            <a:r>
              <a:rPr sz="3600" dirty="0">
                <a:latin typeface="Times New Roman"/>
                <a:cs typeface="Times New Roman"/>
              </a:rPr>
              <a:t>If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the parents </a:t>
            </a:r>
            <a:r>
              <a:rPr sz="3600" spc="-5" dirty="0">
                <a:latin typeface="Times New Roman"/>
                <a:cs typeface="Times New Roman"/>
              </a:rPr>
              <a:t>is </a:t>
            </a:r>
            <a:r>
              <a:rPr sz="3600" dirty="0">
                <a:latin typeface="Times New Roman"/>
                <a:cs typeface="Times New Roman"/>
              </a:rPr>
              <a:t>also receiving an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inhaled </a:t>
            </a:r>
            <a:r>
              <a:rPr sz="3600" spc="-15" dirty="0">
                <a:latin typeface="Times New Roman"/>
                <a:cs typeface="Times New Roman"/>
              </a:rPr>
              <a:t>bronchodilator, </a:t>
            </a:r>
            <a:r>
              <a:rPr sz="3600" spc="-88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advise the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patient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to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use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bronchodilators</a:t>
            </a:r>
            <a:r>
              <a:rPr sz="3600" spc="2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first</a:t>
            </a:r>
            <a:r>
              <a:rPr sz="3600" dirty="0">
                <a:latin typeface="Times New Roman"/>
                <a:cs typeface="Times New Roman"/>
              </a:rPr>
              <a:t> to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open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the </a:t>
            </a:r>
            <a:r>
              <a:rPr sz="3600" spc="-88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airways </a:t>
            </a:r>
            <a:r>
              <a:rPr sz="3600" dirty="0">
                <a:latin typeface="Times New Roman"/>
                <a:cs typeface="Times New Roman"/>
              </a:rPr>
              <a:t>and then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wait </a:t>
            </a:r>
            <a:r>
              <a:rPr sz="3600" spc="-5" dirty="0">
                <a:latin typeface="Times New Roman"/>
                <a:cs typeface="Times New Roman"/>
              </a:rPr>
              <a:t>approximately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5min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before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using 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cromolyn</a:t>
            </a:r>
            <a:r>
              <a:rPr sz="3600" dirty="0">
                <a:latin typeface="Times New Roman"/>
                <a:cs typeface="Times New Roman"/>
              </a:rPr>
              <a:t> sodium</a:t>
            </a:r>
            <a:r>
              <a:rPr sz="3600" spc="-1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to </a:t>
            </a:r>
            <a:r>
              <a:rPr sz="3600" spc="-5" dirty="0">
                <a:latin typeface="Times New Roman"/>
                <a:cs typeface="Times New Roman"/>
              </a:rPr>
              <a:t>maximize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its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10" dirty="0">
                <a:latin typeface="Times New Roman"/>
                <a:cs typeface="Times New Roman"/>
              </a:rPr>
              <a:t>effectiveness.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105714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Times New Roman"/>
                <a:cs typeface="Times New Roman"/>
              </a:rPr>
              <a:t>Anti-Inflammatory</a:t>
            </a:r>
            <a:r>
              <a:rPr sz="4400" b="1" spc="-55" dirty="0">
                <a:latin typeface="Times New Roman"/>
                <a:cs typeface="Times New Roman"/>
              </a:rPr>
              <a:t> </a:t>
            </a:r>
            <a:r>
              <a:rPr sz="4400" b="1" dirty="0">
                <a:latin typeface="Times New Roman"/>
                <a:cs typeface="Times New Roman"/>
              </a:rPr>
              <a:t>Drugs</a:t>
            </a:r>
            <a:r>
              <a:rPr sz="4400" b="1" spc="-30" dirty="0">
                <a:latin typeface="Times New Roman"/>
                <a:cs typeface="Times New Roman"/>
              </a:rPr>
              <a:t> </a:t>
            </a:r>
            <a:r>
              <a:rPr sz="4400" b="1" spc="-5" dirty="0">
                <a:latin typeface="Times New Roman"/>
                <a:cs typeface="Times New Roman"/>
              </a:rPr>
              <a:t>(Cortico-steroids)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27657"/>
            <a:ext cx="10350500" cy="380428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900"/>
              </a:spcBef>
              <a:buSzPct val="98507"/>
              <a:buFont typeface="Arial MT"/>
              <a:buChar char="•"/>
              <a:tabLst>
                <a:tab pos="311785" algn="l"/>
                <a:tab pos="5083810" algn="l"/>
                <a:tab pos="6005195" algn="l"/>
                <a:tab pos="7683500" algn="l"/>
              </a:tabLst>
            </a:pPr>
            <a:r>
              <a:rPr sz="6700" spc="-5" dirty="0">
                <a:latin typeface="Times New Roman"/>
                <a:cs typeface="Times New Roman"/>
              </a:rPr>
              <a:t>These drugs have </a:t>
            </a:r>
            <a:r>
              <a:rPr sz="6700" dirty="0">
                <a:latin typeface="Times New Roman"/>
                <a:cs typeface="Times New Roman"/>
              </a:rPr>
              <a:t>anti- </a:t>
            </a:r>
            <a:r>
              <a:rPr sz="6700" spc="5" dirty="0">
                <a:latin typeface="Times New Roman"/>
                <a:cs typeface="Times New Roman"/>
              </a:rPr>
              <a:t> </a:t>
            </a:r>
            <a:r>
              <a:rPr sz="6700" spc="-5" dirty="0">
                <a:latin typeface="Times New Roman"/>
                <a:cs typeface="Times New Roman"/>
              </a:rPr>
              <a:t>inflammatory	as	</a:t>
            </a:r>
            <a:r>
              <a:rPr sz="6700" dirty="0">
                <a:latin typeface="Times New Roman"/>
                <a:cs typeface="Times New Roman"/>
              </a:rPr>
              <a:t>well	</a:t>
            </a:r>
            <a:r>
              <a:rPr sz="6700" spc="-5" dirty="0">
                <a:latin typeface="Times New Roman"/>
                <a:cs typeface="Times New Roman"/>
              </a:rPr>
              <a:t>as </a:t>
            </a:r>
            <a:r>
              <a:rPr sz="6700" dirty="0">
                <a:latin typeface="Times New Roman"/>
                <a:cs typeface="Times New Roman"/>
              </a:rPr>
              <a:t>anti- </a:t>
            </a:r>
            <a:r>
              <a:rPr sz="6700" spc="-1660" dirty="0">
                <a:latin typeface="Times New Roman"/>
                <a:cs typeface="Times New Roman"/>
              </a:rPr>
              <a:t> </a:t>
            </a:r>
            <a:r>
              <a:rPr sz="6700" spc="-20" dirty="0">
                <a:latin typeface="Times New Roman"/>
                <a:cs typeface="Times New Roman"/>
              </a:rPr>
              <a:t>allergic</a:t>
            </a:r>
            <a:r>
              <a:rPr sz="6700" spc="-5" dirty="0">
                <a:latin typeface="Times New Roman"/>
                <a:cs typeface="Times New Roman"/>
              </a:rPr>
              <a:t> actions</a:t>
            </a:r>
            <a:r>
              <a:rPr sz="6700" dirty="0">
                <a:latin typeface="Times New Roman"/>
                <a:cs typeface="Times New Roman"/>
              </a:rPr>
              <a:t> </a:t>
            </a:r>
            <a:r>
              <a:rPr sz="6700" spc="-5" dirty="0">
                <a:latin typeface="Times New Roman"/>
                <a:cs typeface="Times New Roman"/>
              </a:rPr>
              <a:t>thus</a:t>
            </a:r>
            <a:r>
              <a:rPr sz="6700" dirty="0">
                <a:latin typeface="Times New Roman"/>
                <a:cs typeface="Times New Roman"/>
              </a:rPr>
              <a:t> </a:t>
            </a:r>
            <a:r>
              <a:rPr sz="6700" spc="-5" dirty="0">
                <a:latin typeface="Times New Roman"/>
                <a:cs typeface="Times New Roman"/>
              </a:rPr>
              <a:t>they</a:t>
            </a:r>
            <a:r>
              <a:rPr sz="6700" dirty="0">
                <a:latin typeface="Times New Roman"/>
                <a:cs typeface="Times New Roman"/>
              </a:rPr>
              <a:t> are </a:t>
            </a:r>
            <a:r>
              <a:rPr sz="6700" spc="5" dirty="0">
                <a:latin typeface="Times New Roman"/>
                <a:cs typeface="Times New Roman"/>
              </a:rPr>
              <a:t> </a:t>
            </a:r>
            <a:r>
              <a:rPr sz="6700" spc="-15" dirty="0">
                <a:latin typeface="Times New Roman"/>
                <a:cs typeface="Times New Roman"/>
              </a:rPr>
              <a:t>effective</a:t>
            </a:r>
            <a:r>
              <a:rPr sz="6700" spc="-10" dirty="0">
                <a:latin typeface="Times New Roman"/>
                <a:cs typeface="Times New Roman"/>
              </a:rPr>
              <a:t> </a:t>
            </a:r>
            <a:r>
              <a:rPr sz="6700" spc="-5" dirty="0">
                <a:latin typeface="Times New Roman"/>
                <a:cs typeface="Times New Roman"/>
              </a:rPr>
              <a:t>in bronchial asthma.</a:t>
            </a:r>
            <a:endParaRPr sz="6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47453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Mechanism</a:t>
            </a:r>
            <a:r>
              <a:rPr sz="4400" spc="-60" dirty="0"/>
              <a:t> </a:t>
            </a:r>
            <a:r>
              <a:rPr sz="4400" dirty="0"/>
              <a:t>of</a:t>
            </a:r>
            <a:r>
              <a:rPr sz="4400" spc="-25" dirty="0"/>
              <a:t> </a:t>
            </a:r>
            <a:r>
              <a:rPr sz="4400" dirty="0"/>
              <a:t>action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663649"/>
            <a:ext cx="10144125" cy="4294505"/>
          </a:xfrm>
          <a:prstGeom prst="rect">
            <a:avLst/>
          </a:prstGeom>
        </p:spPr>
        <p:txBody>
          <a:bodyPr vert="horz" wrap="square" lIns="0" tIns="184150" rIns="0" bIns="0" rtlCol="0">
            <a:spAutoFit/>
          </a:bodyPr>
          <a:lstStyle/>
          <a:p>
            <a:pPr marL="241300" marR="5080" indent="-229235">
              <a:lnSpc>
                <a:spcPct val="80000"/>
              </a:lnSpc>
              <a:spcBef>
                <a:spcPts val="1450"/>
              </a:spcBef>
              <a:buSzPct val="98214"/>
              <a:buFont typeface="Arial MT"/>
              <a:buChar char="•"/>
              <a:tabLst>
                <a:tab pos="263525" algn="l"/>
              </a:tabLst>
            </a:pPr>
            <a:r>
              <a:rPr sz="5600" dirty="0">
                <a:latin typeface="Times New Roman"/>
                <a:cs typeface="Times New Roman"/>
              </a:rPr>
              <a:t>They prevent the release of or </a:t>
            </a:r>
            <a:r>
              <a:rPr sz="5600" spc="5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counteract the bronchial mediators </a:t>
            </a:r>
            <a:r>
              <a:rPr sz="5600" spc="-1385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(Kinins,</a:t>
            </a:r>
            <a:r>
              <a:rPr sz="5600" spc="-60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serotonin,</a:t>
            </a:r>
            <a:r>
              <a:rPr sz="5600" spc="-55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Histamine)</a:t>
            </a:r>
            <a:r>
              <a:rPr sz="5600" spc="-50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that </a:t>
            </a:r>
            <a:r>
              <a:rPr sz="5600" spc="-1385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cause tissue inflammation </a:t>
            </a:r>
            <a:r>
              <a:rPr sz="5600" spc="5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responsible for edema and airway </a:t>
            </a:r>
            <a:r>
              <a:rPr sz="5600" spc="5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narrowing.</a:t>
            </a:r>
            <a:endParaRPr sz="5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264617"/>
            <a:ext cx="53200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30" dirty="0"/>
              <a:t> </a:t>
            </a:r>
            <a:r>
              <a:rPr sz="4400" dirty="0"/>
              <a:t>example</a:t>
            </a:r>
            <a:r>
              <a:rPr sz="4400" spc="-45" dirty="0"/>
              <a:t> </a:t>
            </a:r>
            <a:r>
              <a:rPr sz="4400" dirty="0"/>
              <a:t>and</a:t>
            </a:r>
            <a:r>
              <a:rPr sz="4400" spc="-15" dirty="0"/>
              <a:t> </a:t>
            </a:r>
            <a:r>
              <a:rPr sz="4400" dirty="0"/>
              <a:t>dose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1708" y="1106805"/>
          <a:ext cx="11654790" cy="5424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6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1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7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953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S.</a:t>
                      </a:r>
                      <a:r>
                        <a:rPr sz="3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Drugs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Doses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40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Prednisolone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5-60mg</a:t>
                      </a:r>
                      <a:r>
                        <a:rPr sz="3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sz="3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day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in divided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dose.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4986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lom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tha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one  Dipropionate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22237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100μgm</a:t>
                      </a:r>
                      <a:r>
                        <a:rPr sz="3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(microgram)</a:t>
                      </a:r>
                      <a:r>
                        <a:rPr sz="3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6hrly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aerosol </a:t>
                      </a:r>
                      <a:r>
                        <a:rPr sz="3200" spc="-7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inhalation.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94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Budesonide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spc="5" dirty="0">
                          <a:latin typeface="Times New Roman"/>
                          <a:cs typeface="Times New Roman"/>
                        </a:rPr>
                        <a:t>400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μgm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(microgram)</a:t>
                      </a:r>
                      <a:r>
                        <a:rPr sz="3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daily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3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divided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dose.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953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Fluticasone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100-250μgm</a:t>
                      </a:r>
                      <a:r>
                        <a:rPr sz="3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(microgram)</a:t>
                      </a:r>
                      <a:r>
                        <a:rPr sz="3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BID</a:t>
                      </a:r>
                      <a:r>
                        <a:rPr sz="3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aerosol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676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5306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Beta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eth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so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sz="3200" spc="-45" dirty="0">
                          <a:latin typeface="Times New Roman"/>
                          <a:cs typeface="Times New Roman"/>
                        </a:rPr>
                        <a:t>Valerate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200μgm</a:t>
                      </a:r>
                      <a:r>
                        <a:rPr sz="3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(microgram)</a:t>
                      </a:r>
                      <a:r>
                        <a:rPr sz="3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6hrly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aerosol.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9239250" cy="54965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Indication/uses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374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Chronic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bronchitis.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spc="-10" dirty="0">
                <a:latin typeface="Times New Roman"/>
                <a:cs typeface="Times New Roman"/>
              </a:rPr>
              <a:t>Allergic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Rhinitis.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Respiratory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inflammatory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disorders.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Bronchial</a:t>
            </a:r>
            <a:r>
              <a:rPr sz="4400" spc="-6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asthma.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Prophylaxis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exercise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induced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asthma.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spc="-10" dirty="0">
                <a:latin typeface="Times New Roman"/>
                <a:cs typeface="Times New Roman"/>
              </a:rPr>
              <a:t>Allergic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reaction.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557" y="57404"/>
            <a:ext cx="795782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pc="-5" dirty="0"/>
              <a:t>Bronchodilators:</a:t>
            </a:r>
            <a:r>
              <a:rPr spc="-229" dirty="0"/>
              <a:t> </a:t>
            </a:r>
            <a:r>
              <a:rPr spc="-10" dirty="0"/>
              <a:t>Adrenergic</a:t>
            </a:r>
            <a:r>
              <a:rPr spc="15" dirty="0"/>
              <a:t> </a:t>
            </a:r>
            <a:r>
              <a:rPr spc="-5" dirty="0"/>
              <a:t>agonist</a:t>
            </a:r>
            <a:r>
              <a:rPr spc="10" dirty="0"/>
              <a:t> </a:t>
            </a:r>
            <a:r>
              <a:rPr spc="-5" dirty="0"/>
              <a:t>or </a:t>
            </a:r>
            <a:r>
              <a:rPr spc="-985" dirty="0"/>
              <a:t> </a:t>
            </a:r>
            <a:r>
              <a:rPr dirty="0"/>
              <a:t>sympathomimetics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127886"/>
            <a:ext cx="9963785" cy="46532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890"/>
              </a:spcBef>
              <a:buSzPct val="98484"/>
              <a:buFont typeface="Arial MT"/>
              <a:buChar char="•"/>
              <a:tabLst>
                <a:tab pos="307340" algn="l"/>
                <a:tab pos="3779520" algn="l"/>
                <a:tab pos="5332095" algn="l"/>
                <a:tab pos="6735445" algn="l"/>
              </a:tabLst>
            </a:pPr>
            <a:r>
              <a:rPr sz="6600" dirty="0">
                <a:latin typeface="Times New Roman"/>
                <a:cs typeface="Times New Roman"/>
              </a:rPr>
              <a:t>Mechanism</a:t>
            </a:r>
            <a:r>
              <a:rPr sz="6600" spc="-2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of	action: They </a:t>
            </a:r>
            <a:r>
              <a:rPr sz="6600" spc="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causes widening of the </a:t>
            </a:r>
            <a:r>
              <a:rPr sz="6600" spc="5" dirty="0">
                <a:latin typeface="Times New Roman"/>
                <a:cs typeface="Times New Roman"/>
              </a:rPr>
              <a:t> </a:t>
            </a:r>
            <a:r>
              <a:rPr sz="6600" spc="-5" dirty="0">
                <a:latin typeface="Times New Roman"/>
                <a:cs typeface="Times New Roman"/>
              </a:rPr>
              <a:t>airway</a:t>
            </a:r>
            <a:r>
              <a:rPr sz="6600" spc="35" dirty="0">
                <a:latin typeface="Times New Roman"/>
                <a:cs typeface="Times New Roman"/>
              </a:rPr>
              <a:t> </a:t>
            </a:r>
            <a:r>
              <a:rPr sz="6600" spc="-5" dirty="0">
                <a:latin typeface="Times New Roman"/>
                <a:cs typeface="Times New Roman"/>
              </a:rPr>
              <a:t>by	relaxing	bronchial </a:t>
            </a:r>
            <a:r>
              <a:rPr sz="6600" spc="-163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smooth</a:t>
            </a:r>
            <a:r>
              <a:rPr sz="6600" spc="-3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muscles</a:t>
            </a:r>
            <a:r>
              <a:rPr sz="6600" spc="-5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by</a:t>
            </a:r>
            <a:r>
              <a:rPr sz="6600" spc="-2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stimulate </a:t>
            </a:r>
            <a:r>
              <a:rPr sz="6600" spc="-163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beta</a:t>
            </a:r>
            <a:r>
              <a:rPr sz="6600" spc="-5" dirty="0">
                <a:latin typeface="Times New Roman"/>
                <a:cs typeface="Times New Roman"/>
              </a:rPr>
              <a:t> receptors.</a:t>
            </a:r>
            <a:endParaRPr sz="6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9441180" cy="51155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Contraindications/precautions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374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Acute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bronchospasm.</a:t>
            </a:r>
            <a:endParaRPr sz="4400">
              <a:latin typeface="Times New Roman"/>
              <a:cs typeface="Times New Roman"/>
            </a:endParaRPr>
          </a:p>
          <a:p>
            <a:pPr marL="241300" marR="499109" indent="-229235">
              <a:lnSpc>
                <a:spcPts val="4750"/>
              </a:lnSpc>
              <a:spcBef>
                <a:spcPts val="107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Use cautiously in patients who are 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immunosuppressed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and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those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taking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prednisone</a:t>
            </a:r>
            <a:r>
              <a:rPr sz="4400" spc="-6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or other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corticosteroids.</a:t>
            </a:r>
            <a:endParaRPr sz="44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4750"/>
              </a:lnSpc>
              <a:spcBef>
                <a:spcPts val="1015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Use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very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cautiously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patients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with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viral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respiratory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infections.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254844"/>
            <a:ext cx="9427210" cy="5692140"/>
          </a:xfrm>
          <a:prstGeom prst="rect">
            <a:avLst/>
          </a:prstGeom>
        </p:spPr>
        <p:txBody>
          <a:bodyPr vert="horz" wrap="square" lIns="0" tIns="384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30"/>
              </a:spcBef>
            </a:pPr>
            <a:r>
              <a:rPr sz="4400" dirty="0">
                <a:latin typeface="Times New Roman"/>
                <a:cs typeface="Times New Roman"/>
              </a:rPr>
              <a:t>Adverse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spc="-15" dirty="0">
                <a:latin typeface="Times New Roman"/>
                <a:cs typeface="Times New Roman"/>
              </a:rPr>
              <a:t>effects</a:t>
            </a:r>
            <a:endParaRPr sz="4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59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Hoarseness.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55"/>
              </a:spcBef>
              <a:buSzPct val="98148"/>
              <a:buFont typeface="Arial MT"/>
              <a:buChar char="•"/>
              <a:tabLst>
                <a:tab pos="254000" algn="l"/>
                <a:tab pos="2708910" algn="l"/>
              </a:tabLst>
            </a:pPr>
            <a:r>
              <a:rPr sz="5400" dirty="0">
                <a:latin typeface="Times New Roman"/>
                <a:cs typeface="Times New Roman"/>
              </a:rPr>
              <a:t>Candida	infections.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45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Oropharyngeal</a:t>
            </a:r>
            <a:r>
              <a:rPr sz="5400" spc="-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irritation.</a:t>
            </a:r>
            <a:endParaRPr sz="54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5830"/>
              </a:lnSpc>
              <a:spcBef>
                <a:spcPts val="1100"/>
              </a:spcBef>
              <a:buSzPct val="98148"/>
              <a:buFont typeface="Arial MT"/>
              <a:buChar char="•"/>
              <a:tabLst>
                <a:tab pos="254000" algn="l"/>
                <a:tab pos="4499610" algn="l"/>
              </a:tabLst>
            </a:pPr>
            <a:r>
              <a:rPr sz="5400" dirty="0">
                <a:latin typeface="Times New Roman"/>
                <a:cs typeface="Times New Roman"/>
              </a:rPr>
              <a:t>Bronchospasm	after</a:t>
            </a:r>
            <a:r>
              <a:rPr sz="5400" spc="-5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inhalation</a:t>
            </a:r>
            <a:r>
              <a:rPr sz="5400" spc="-5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of </a:t>
            </a:r>
            <a:r>
              <a:rPr sz="5400" spc="-13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dry</a:t>
            </a:r>
            <a:r>
              <a:rPr sz="5400" spc="-5" dirty="0">
                <a:latin typeface="Times New Roman"/>
                <a:cs typeface="Times New Roman"/>
              </a:rPr>
              <a:t> </a:t>
            </a:r>
            <a:r>
              <a:rPr sz="5400" spc="-45" dirty="0">
                <a:latin typeface="Times New Roman"/>
                <a:cs typeface="Times New Roman"/>
              </a:rPr>
              <a:t>powder.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7077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70" dirty="0"/>
              <a:t> </a:t>
            </a:r>
            <a:r>
              <a:rPr sz="4400" dirty="0"/>
              <a:t>interaction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804161"/>
            <a:ext cx="77806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Generally Not reported</a:t>
            </a:r>
            <a:r>
              <a:rPr sz="2800" dirty="0">
                <a:latin typeface="Times New Roman"/>
                <a:cs typeface="Times New Roman"/>
              </a:rPr>
              <a:t> but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can</a:t>
            </a:r>
            <a:r>
              <a:rPr sz="2800" dirty="0">
                <a:latin typeface="Times New Roman"/>
                <a:cs typeface="Times New Roman"/>
              </a:rPr>
              <a:t> be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find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drug</a:t>
            </a:r>
            <a:r>
              <a:rPr sz="2800" spc="-5" dirty="0">
                <a:latin typeface="Times New Roman"/>
                <a:cs typeface="Times New Roman"/>
              </a:rPr>
              <a:t> specific.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55422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Nursing</a:t>
            </a:r>
            <a:r>
              <a:rPr sz="4400" spc="-60" dirty="0"/>
              <a:t> </a:t>
            </a:r>
            <a:r>
              <a:rPr sz="4400" dirty="0"/>
              <a:t>Responsibilities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804161"/>
            <a:ext cx="10331450" cy="288163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Nurse </a:t>
            </a:r>
            <a:r>
              <a:rPr sz="2800" dirty="0">
                <a:latin typeface="Times New Roman"/>
                <a:cs typeface="Times New Roman"/>
              </a:rPr>
              <a:t>should </a:t>
            </a:r>
            <a:r>
              <a:rPr sz="2800" spc="-5" dirty="0">
                <a:latin typeface="Times New Roman"/>
                <a:cs typeface="Times New Roman"/>
              </a:rPr>
              <a:t>instruct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patient to </a:t>
            </a:r>
            <a:r>
              <a:rPr sz="2800" dirty="0">
                <a:latin typeface="Times New Roman"/>
                <a:cs typeface="Times New Roman"/>
              </a:rPr>
              <a:t>rinse </a:t>
            </a:r>
            <a:r>
              <a:rPr sz="2800" spc="-5" dirty="0">
                <a:latin typeface="Times New Roman"/>
                <a:cs typeface="Times New Roman"/>
              </a:rPr>
              <a:t>his mouth, after </a:t>
            </a:r>
            <a:r>
              <a:rPr sz="2800" dirty="0">
                <a:latin typeface="Times New Roman"/>
                <a:cs typeface="Times New Roman"/>
              </a:rPr>
              <a:t>using </a:t>
            </a:r>
            <a:r>
              <a:rPr sz="2800" spc="-5" dirty="0">
                <a:latin typeface="Times New Roman"/>
                <a:cs typeface="Times New Roman"/>
              </a:rPr>
              <a:t>inhaled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steroids.</a:t>
            </a:r>
            <a:endParaRPr sz="2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63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Nurse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should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teach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patient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to:</a:t>
            </a:r>
            <a:endParaRPr sz="2800">
              <a:latin typeface="Times New Roman"/>
              <a:cs typeface="Times New Roman"/>
            </a:endParaRPr>
          </a:p>
          <a:p>
            <a:pPr marL="417830" indent="-405765">
              <a:lnSpc>
                <a:spcPct val="100000"/>
              </a:lnSpc>
              <a:spcBef>
                <a:spcPts val="660"/>
              </a:spcBef>
              <a:buFont typeface="Wingdings"/>
              <a:buChar char=""/>
              <a:tabLst>
                <a:tab pos="418465" algn="l"/>
              </a:tabLst>
            </a:pPr>
            <a:r>
              <a:rPr sz="2800" spc="-5" dirty="0">
                <a:latin typeface="Times New Roman"/>
                <a:cs typeface="Times New Roman"/>
              </a:rPr>
              <a:t>Use</a:t>
            </a:r>
            <a:r>
              <a:rPr sz="2800" dirty="0">
                <a:latin typeface="Times New Roman"/>
                <a:cs typeface="Times New Roman"/>
              </a:rPr>
              <a:t> bronchodilators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several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minutes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before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glucocorticoid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inhaler.</a:t>
            </a:r>
            <a:endParaRPr sz="2800">
              <a:latin typeface="Times New Roman"/>
              <a:cs typeface="Times New Roman"/>
            </a:endParaRPr>
          </a:p>
          <a:p>
            <a:pPr marL="329565" indent="-317500">
              <a:lnSpc>
                <a:spcPct val="100000"/>
              </a:lnSpc>
              <a:spcBef>
                <a:spcPts val="660"/>
              </a:spcBef>
              <a:buFont typeface="Wingdings"/>
              <a:buChar char=""/>
              <a:tabLst>
                <a:tab pos="330200" algn="l"/>
              </a:tabLst>
            </a:pPr>
            <a:r>
              <a:rPr sz="2800" spc="-5" dirty="0">
                <a:latin typeface="Times New Roman"/>
                <a:cs typeface="Times New Roman"/>
              </a:rPr>
              <a:t>Rinse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mouth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after </a:t>
            </a:r>
            <a:r>
              <a:rPr sz="2800" dirty="0">
                <a:latin typeface="Times New Roman"/>
                <a:cs typeface="Times New Roman"/>
              </a:rPr>
              <a:t>using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inhaled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steroids.</a:t>
            </a:r>
            <a:endParaRPr sz="2800">
              <a:latin typeface="Times New Roman"/>
              <a:cs typeface="Times New Roman"/>
            </a:endParaRPr>
          </a:p>
          <a:p>
            <a:pPr marL="329565" indent="-317500">
              <a:lnSpc>
                <a:spcPct val="100000"/>
              </a:lnSpc>
              <a:spcBef>
                <a:spcPts val="675"/>
              </a:spcBef>
              <a:buFont typeface="Wingdings"/>
              <a:buChar char=""/>
              <a:tabLst>
                <a:tab pos="330200" algn="l"/>
              </a:tabLst>
            </a:pPr>
            <a:r>
              <a:rPr sz="2800" spc="-5" dirty="0">
                <a:latin typeface="Times New Roman"/>
                <a:cs typeface="Times New Roman"/>
              </a:rPr>
              <a:t>Use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care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inhaler</a:t>
            </a:r>
            <a:r>
              <a:rPr sz="2800" spc="-20" dirty="0">
                <a:latin typeface="Times New Roman"/>
                <a:cs typeface="Times New Roman"/>
              </a:rPr>
              <a:t> properly.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63220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Times New Roman"/>
                <a:cs typeface="Times New Roman"/>
              </a:rPr>
              <a:t>Antihistamines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29181"/>
            <a:ext cx="9931400" cy="3748404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895"/>
              </a:spcBef>
              <a:buSzPct val="98484"/>
              <a:buFont typeface="Arial MT"/>
              <a:buChar char="•"/>
              <a:tabLst>
                <a:tab pos="307340" algn="l"/>
                <a:tab pos="1986914" algn="l"/>
              </a:tabLst>
            </a:pPr>
            <a:r>
              <a:rPr sz="6600" dirty="0">
                <a:latin typeface="Times New Roman"/>
                <a:cs typeface="Times New Roman"/>
              </a:rPr>
              <a:t>Antihistamines</a:t>
            </a:r>
            <a:r>
              <a:rPr sz="6600" spc="-25" dirty="0">
                <a:latin typeface="Times New Roman"/>
                <a:cs typeface="Times New Roman"/>
              </a:rPr>
              <a:t> </a:t>
            </a:r>
            <a:r>
              <a:rPr sz="6600" spc="-10" dirty="0">
                <a:latin typeface="Times New Roman"/>
                <a:cs typeface="Times New Roman"/>
              </a:rPr>
              <a:t>are</a:t>
            </a:r>
            <a:r>
              <a:rPr sz="6600" spc="-2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the</a:t>
            </a:r>
            <a:r>
              <a:rPr sz="6600" spc="-5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drugs </a:t>
            </a:r>
            <a:r>
              <a:rPr sz="6600" spc="-1635" dirty="0">
                <a:latin typeface="Times New Roman"/>
                <a:cs typeface="Times New Roman"/>
              </a:rPr>
              <a:t> </a:t>
            </a:r>
            <a:r>
              <a:rPr sz="6600" spc="-5" dirty="0">
                <a:latin typeface="Times New Roman"/>
                <a:cs typeface="Times New Roman"/>
              </a:rPr>
              <a:t>used	in the</a:t>
            </a:r>
            <a:r>
              <a:rPr sz="6600" dirty="0">
                <a:latin typeface="Times New Roman"/>
                <a:cs typeface="Times New Roman"/>
              </a:rPr>
              <a:t> </a:t>
            </a:r>
            <a:r>
              <a:rPr sz="6600" spc="-5" dirty="0">
                <a:latin typeface="Times New Roman"/>
                <a:cs typeface="Times New Roman"/>
              </a:rPr>
              <a:t>treatment od </a:t>
            </a:r>
            <a:r>
              <a:rPr sz="6600" dirty="0">
                <a:latin typeface="Times New Roman"/>
                <a:cs typeface="Times New Roman"/>
              </a:rPr>
              <a:t> </a:t>
            </a:r>
            <a:r>
              <a:rPr sz="6600" spc="-15" dirty="0">
                <a:latin typeface="Times New Roman"/>
                <a:cs typeface="Times New Roman"/>
              </a:rPr>
              <a:t>allergic </a:t>
            </a:r>
            <a:r>
              <a:rPr sz="6600" dirty="0">
                <a:latin typeface="Times New Roman"/>
                <a:cs typeface="Times New Roman"/>
              </a:rPr>
              <a:t>disorders </a:t>
            </a:r>
            <a:r>
              <a:rPr sz="6600" spc="-10" dirty="0">
                <a:latin typeface="Times New Roman"/>
                <a:cs typeface="Times New Roman"/>
              </a:rPr>
              <a:t>and </a:t>
            </a:r>
            <a:r>
              <a:rPr sz="6600" dirty="0">
                <a:latin typeface="Times New Roman"/>
                <a:cs typeface="Times New Roman"/>
              </a:rPr>
              <a:t>some </a:t>
            </a:r>
            <a:r>
              <a:rPr sz="6600" spc="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other</a:t>
            </a:r>
            <a:r>
              <a:rPr sz="6600" spc="-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conditions.</a:t>
            </a:r>
            <a:endParaRPr sz="6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47453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Mechanism</a:t>
            </a:r>
            <a:r>
              <a:rPr sz="4400" spc="-60" dirty="0"/>
              <a:t> </a:t>
            </a:r>
            <a:r>
              <a:rPr sz="4400" dirty="0"/>
              <a:t>of</a:t>
            </a:r>
            <a:r>
              <a:rPr sz="4400" spc="-25" dirty="0"/>
              <a:t> </a:t>
            </a:r>
            <a:r>
              <a:rPr sz="4400" dirty="0"/>
              <a:t>action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88921"/>
            <a:ext cx="9580245" cy="404495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530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dirty="0">
                <a:latin typeface="Times New Roman"/>
                <a:cs typeface="Times New Roman"/>
              </a:rPr>
              <a:t>These drugs block the </a:t>
            </a:r>
            <a:r>
              <a:rPr sz="3600" spc="-10" dirty="0">
                <a:latin typeface="Times New Roman"/>
                <a:cs typeface="Times New Roman"/>
              </a:rPr>
              <a:t>effect </a:t>
            </a:r>
            <a:r>
              <a:rPr sz="3600" dirty="0">
                <a:latin typeface="Times New Roman"/>
                <a:cs typeface="Times New Roman"/>
              </a:rPr>
              <a:t>of </a:t>
            </a:r>
            <a:r>
              <a:rPr sz="3600" spc="-5" dirty="0">
                <a:latin typeface="Times New Roman"/>
                <a:cs typeface="Times New Roman"/>
              </a:rPr>
              <a:t>histamine </a:t>
            </a:r>
            <a:r>
              <a:rPr sz="3600" dirty="0">
                <a:latin typeface="Times New Roman"/>
                <a:cs typeface="Times New Roman"/>
              </a:rPr>
              <a:t>and </a:t>
            </a:r>
            <a:r>
              <a:rPr sz="3600" spc="-5" dirty="0">
                <a:latin typeface="Times New Roman"/>
                <a:cs typeface="Times New Roman"/>
              </a:rPr>
              <a:t>its 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receptors.</a:t>
            </a:r>
            <a:r>
              <a:rPr sz="3600" spc="-5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They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also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provide </a:t>
            </a:r>
            <a:r>
              <a:rPr sz="3600" spc="-5" dirty="0">
                <a:latin typeface="Times New Roman"/>
                <a:cs typeface="Times New Roman"/>
              </a:rPr>
              <a:t>some</a:t>
            </a:r>
            <a:r>
              <a:rPr sz="3600" dirty="0">
                <a:latin typeface="Times New Roman"/>
                <a:cs typeface="Times New Roman"/>
              </a:rPr>
              <a:t> sort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of </a:t>
            </a:r>
            <a:r>
              <a:rPr sz="3600" spc="-5" dirty="0">
                <a:latin typeface="Times New Roman"/>
                <a:cs typeface="Times New Roman"/>
              </a:rPr>
              <a:t>sedation. </a:t>
            </a:r>
            <a:r>
              <a:rPr sz="3600" spc="-88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There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are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four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types of</a:t>
            </a:r>
            <a:r>
              <a:rPr sz="3600" spc="-5" dirty="0">
                <a:latin typeface="Times New Roman"/>
                <a:cs typeface="Times New Roman"/>
              </a:rPr>
              <a:t> antihistamines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drugs.</a:t>
            </a:r>
            <a:endParaRPr sz="36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600" dirty="0">
                <a:latin typeface="Times New Roman"/>
                <a:cs typeface="Times New Roman"/>
              </a:rPr>
              <a:t>Highly</a:t>
            </a:r>
            <a:r>
              <a:rPr sz="3600" spc="-3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sedatives.</a:t>
            </a:r>
            <a:endParaRPr sz="36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600" spc="-5" dirty="0">
                <a:latin typeface="Times New Roman"/>
                <a:cs typeface="Times New Roman"/>
              </a:rPr>
              <a:t>Moderate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sedatives.</a:t>
            </a:r>
            <a:endParaRPr sz="36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600" dirty="0">
                <a:latin typeface="Times New Roman"/>
                <a:cs typeface="Times New Roman"/>
              </a:rPr>
              <a:t>Mild</a:t>
            </a:r>
            <a:r>
              <a:rPr sz="3600" spc="-3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sedatives.</a:t>
            </a:r>
            <a:endParaRPr sz="36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600" dirty="0">
                <a:latin typeface="Times New Roman"/>
                <a:cs typeface="Times New Roman"/>
              </a:rPr>
              <a:t>Non</a:t>
            </a:r>
            <a:r>
              <a:rPr sz="3600" spc="-2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sedatives.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145795"/>
            <a:ext cx="53822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Drug</a:t>
            </a:r>
            <a:r>
              <a:rPr sz="4400" spc="-25" dirty="0"/>
              <a:t> </a:t>
            </a:r>
            <a:r>
              <a:rPr sz="4400" dirty="0"/>
              <a:t>Example</a:t>
            </a:r>
            <a:r>
              <a:rPr sz="4400" spc="-45" dirty="0"/>
              <a:t> </a:t>
            </a:r>
            <a:r>
              <a:rPr sz="4400" dirty="0"/>
              <a:t>&amp;</a:t>
            </a:r>
            <a:r>
              <a:rPr sz="4400" spc="-25" dirty="0"/>
              <a:t> </a:t>
            </a:r>
            <a:r>
              <a:rPr sz="4400" dirty="0"/>
              <a:t>Doses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10489" y="974344"/>
          <a:ext cx="11270615" cy="5803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4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2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74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S.</a:t>
                      </a:r>
                      <a:r>
                        <a:rPr sz="3200" b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Drugs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Doses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Highly</a:t>
                      </a:r>
                      <a:r>
                        <a:rPr sz="32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Sedative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Diphenhydramine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25-50mg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Promethazine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25-50mg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Hydroxyzine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25-50mg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19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Moderate</a:t>
                      </a:r>
                      <a:r>
                        <a:rPr sz="32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Sedatives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Medizine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25-50mg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0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Buclizine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25-50mg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Phenivamine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25-50mg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91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7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Cyproheptadine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4mg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109473"/>
            <a:ext cx="11544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</a:t>
            </a:r>
            <a:r>
              <a:rPr dirty="0"/>
              <a:t>n</a:t>
            </a:r>
            <a:r>
              <a:rPr spc="-5" dirty="0"/>
              <a:t>td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10489" y="1080388"/>
          <a:ext cx="11270615" cy="5459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4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2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74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457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S.</a:t>
                      </a:r>
                      <a:r>
                        <a:rPr sz="2800" b="1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No.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Drugs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Doses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702">
                <a:tc gridSpan="3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Mild</a:t>
                      </a:r>
                      <a:r>
                        <a:rPr sz="28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Sedatives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7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Chlorpheniramine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2-4mg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Cyclizine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50mg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702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10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Triprolidine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2.5-5mg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702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Non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Sedatives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576">
                <a:tc>
                  <a:txBody>
                    <a:bodyPr/>
                    <a:lstStyle/>
                    <a:p>
                      <a:pPr marR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110" dirty="0">
                          <a:latin typeface="Times New Roman"/>
                          <a:cs typeface="Times New Roman"/>
                        </a:rPr>
                        <a:t>11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Astemizole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10mg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702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12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Cetrizine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10mg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67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13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Lovatadine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10mg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466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Fexofenadine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120-180mg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7553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Indications/Uses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505788"/>
            <a:ext cx="10180320" cy="430847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41300" marR="5080" indent="-229235">
              <a:lnSpc>
                <a:spcPts val="4320"/>
              </a:lnSpc>
              <a:spcBef>
                <a:spcPts val="64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10" dirty="0">
                <a:latin typeface="Times New Roman"/>
                <a:cs typeface="Times New Roman"/>
              </a:rPr>
              <a:t>Allergic</a:t>
            </a:r>
            <a:r>
              <a:rPr sz="4000" spc="-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reactions</a:t>
            </a:r>
            <a:r>
              <a:rPr sz="4000" spc="-5" dirty="0">
                <a:latin typeface="Times New Roman"/>
                <a:cs typeface="Times New Roman"/>
              </a:rPr>
              <a:t> (Hay </a:t>
            </a:r>
            <a:r>
              <a:rPr sz="4000" spc="-30" dirty="0">
                <a:latin typeface="Times New Roman"/>
                <a:cs typeface="Times New Roman"/>
              </a:rPr>
              <a:t>fever,</a:t>
            </a:r>
            <a:r>
              <a:rPr sz="4000" spc="-85" dirty="0">
                <a:latin typeface="Times New Roman"/>
                <a:cs typeface="Times New Roman"/>
              </a:rPr>
              <a:t> </a:t>
            </a:r>
            <a:r>
              <a:rPr sz="4000" spc="-55" dirty="0">
                <a:latin typeface="Times New Roman"/>
                <a:cs typeface="Times New Roman"/>
              </a:rPr>
              <a:t>Vasomotor</a:t>
            </a:r>
            <a:r>
              <a:rPr sz="4000" spc="1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rhinitis </a:t>
            </a:r>
            <a:r>
              <a:rPr sz="4000" spc="-98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urticaria,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asthma,</a:t>
            </a:r>
            <a:r>
              <a:rPr sz="4000" spc="-22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Anaphylaxis).</a:t>
            </a:r>
            <a:endParaRPr sz="4000">
              <a:latin typeface="Times New Roman"/>
              <a:cs typeface="Times New Roman"/>
            </a:endParaRPr>
          </a:p>
          <a:p>
            <a:pPr marL="241300" marR="153035" indent="-229235">
              <a:lnSpc>
                <a:spcPct val="90000"/>
              </a:lnSpc>
              <a:spcBef>
                <a:spcPts val="935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5" dirty="0">
                <a:latin typeface="Times New Roman"/>
                <a:cs typeface="Times New Roman"/>
              </a:rPr>
              <a:t>Because of </a:t>
            </a:r>
            <a:r>
              <a:rPr sz="4000" dirty="0">
                <a:latin typeface="Times New Roman"/>
                <a:cs typeface="Times New Roman"/>
              </a:rPr>
              <a:t>their </a:t>
            </a:r>
            <a:r>
              <a:rPr sz="4000" spc="-5" dirty="0">
                <a:latin typeface="Times New Roman"/>
                <a:cs typeface="Times New Roman"/>
              </a:rPr>
              <a:t>anticholinergic actions they are </a:t>
            </a:r>
            <a:r>
              <a:rPr sz="4000" spc="-98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used</a:t>
            </a:r>
            <a:r>
              <a:rPr sz="4000" spc="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as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antiemetics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and</a:t>
            </a:r>
            <a:r>
              <a:rPr sz="4000" dirty="0">
                <a:latin typeface="Times New Roman"/>
                <a:cs typeface="Times New Roman"/>
              </a:rPr>
              <a:t> useful </a:t>
            </a:r>
            <a:r>
              <a:rPr sz="4000" spc="-5" dirty="0">
                <a:latin typeface="Times New Roman"/>
                <a:cs typeface="Times New Roman"/>
              </a:rPr>
              <a:t>in</a:t>
            </a:r>
            <a:r>
              <a:rPr sz="4000" spc="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motion 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sickness.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5" dirty="0">
                <a:latin typeface="Times New Roman"/>
                <a:cs typeface="Times New Roman"/>
              </a:rPr>
              <a:t>As</a:t>
            </a:r>
            <a:r>
              <a:rPr sz="4000" spc="-1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hypnotics,</a:t>
            </a:r>
            <a:r>
              <a:rPr sz="4000" spc="-3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Mild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sedative/anxiolytics.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dirty="0">
                <a:latin typeface="Times New Roman"/>
                <a:cs typeface="Times New Roman"/>
              </a:rPr>
              <a:t>Parkinsonism.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673480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Contraindications/precautions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17645"/>
            <a:ext cx="9658350" cy="424307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spc="-15" dirty="0">
                <a:latin typeface="Times New Roman"/>
                <a:cs typeface="Times New Roman"/>
              </a:rPr>
              <a:t>Hypersensitivity.</a:t>
            </a:r>
            <a:endParaRPr sz="36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spc="-5" dirty="0">
                <a:latin typeface="Times New Roman"/>
                <a:cs typeface="Times New Roman"/>
              </a:rPr>
              <a:t>Lactation.</a:t>
            </a:r>
            <a:endParaRPr sz="36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spc="-5" dirty="0">
                <a:latin typeface="Times New Roman"/>
                <a:cs typeface="Times New Roman"/>
              </a:rPr>
              <a:t>Hypokalemia.</a:t>
            </a:r>
            <a:endParaRPr sz="36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spc="-5" dirty="0">
                <a:latin typeface="Times New Roman"/>
                <a:cs typeface="Times New Roman"/>
              </a:rPr>
              <a:t>Neonate.</a:t>
            </a:r>
            <a:endParaRPr sz="36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70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dirty="0">
                <a:latin typeface="Times New Roman"/>
                <a:cs typeface="Times New Roman"/>
              </a:rPr>
              <a:t>Coma.</a:t>
            </a:r>
            <a:endParaRPr sz="36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3890"/>
              </a:lnSpc>
              <a:spcBef>
                <a:spcPts val="1050"/>
              </a:spcBef>
              <a:buFont typeface="Arial MT"/>
              <a:buChar char="•"/>
              <a:tabLst>
                <a:tab pos="241935" algn="l"/>
              </a:tabLst>
            </a:pPr>
            <a:r>
              <a:rPr sz="3600" dirty="0">
                <a:latin typeface="Times New Roman"/>
                <a:cs typeface="Times New Roman"/>
              </a:rPr>
              <a:t>Special </a:t>
            </a:r>
            <a:r>
              <a:rPr sz="3600" spc="-5" dirty="0">
                <a:latin typeface="Times New Roman"/>
                <a:cs typeface="Times New Roman"/>
              </a:rPr>
              <a:t>precautions </a:t>
            </a:r>
            <a:r>
              <a:rPr sz="3600" dirty="0">
                <a:latin typeface="Times New Roman"/>
                <a:cs typeface="Times New Roman"/>
              </a:rPr>
              <a:t>in </a:t>
            </a:r>
            <a:r>
              <a:rPr sz="3600" spc="-5" dirty="0">
                <a:latin typeface="Times New Roman"/>
                <a:cs typeface="Times New Roman"/>
              </a:rPr>
              <a:t>acute </a:t>
            </a:r>
            <a:r>
              <a:rPr sz="3600" dirty="0">
                <a:latin typeface="Times New Roman"/>
                <a:cs typeface="Times New Roman"/>
              </a:rPr>
              <a:t>asthma and </a:t>
            </a:r>
            <a:r>
              <a:rPr sz="3600" spc="-25" dirty="0">
                <a:latin typeface="Times New Roman"/>
                <a:cs typeface="Times New Roman"/>
              </a:rPr>
              <a:t>pregnancy, </a:t>
            </a:r>
            <a:r>
              <a:rPr sz="3600" spc="-885" dirty="0">
                <a:latin typeface="Times New Roman"/>
                <a:cs typeface="Times New Roman"/>
              </a:rPr>
              <a:t> </a:t>
            </a:r>
            <a:r>
              <a:rPr sz="3600" spc="-35" dirty="0">
                <a:latin typeface="Times New Roman"/>
                <a:cs typeface="Times New Roman"/>
              </a:rPr>
              <a:t>elderly,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spc="-30" dirty="0">
                <a:latin typeface="Times New Roman"/>
                <a:cs typeface="Times New Roman"/>
              </a:rPr>
              <a:t>epilepsy.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55067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35" dirty="0"/>
              <a:t> </a:t>
            </a:r>
            <a:r>
              <a:rPr sz="4400" dirty="0"/>
              <a:t>examples</a:t>
            </a:r>
            <a:r>
              <a:rPr sz="4400" spc="-45" dirty="0"/>
              <a:t> </a:t>
            </a:r>
            <a:r>
              <a:rPr sz="4400" spc="5" dirty="0"/>
              <a:t>&amp;</a:t>
            </a:r>
            <a:r>
              <a:rPr sz="4400" spc="-15" dirty="0"/>
              <a:t> </a:t>
            </a:r>
            <a:r>
              <a:rPr sz="4400" dirty="0"/>
              <a:t>Doses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8699" y="1819275"/>
          <a:ext cx="11688445" cy="42438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9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8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S.</a:t>
                      </a:r>
                      <a:r>
                        <a:rPr sz="3200" b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Drugs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Doses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8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Salbutamol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2-4</a:t>
                      </a:r>
                      <a:r>
                        <a:rPr sz="3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sz="3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orally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7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Terbutaline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5mg</a:t>
                      </a:r>
                      <a:r>
                        <a:rPr sz="3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orally.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8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Formoterol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80</a:t>
                      </a:r>
                      <a:r>
                        <a:rPr sz="3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mcg</a:t>
                      </a:r>
                      <a:r>
                        <a:rPr sz="3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B.D.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orally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87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Albuterol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200-400</a:t>
                      </a:r>
                      <a:r>
                        <a:rPr sz="3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mcg</a:t>
                      </a:r>
                      <a:r>
                        <a:rPr sz="3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inhaled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every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spc="-40" dirty="0">
                          <a:latin typeface="Times New Roman"/>
                          <a:cs typeface="Times New Roman"/>
                        </a:rPr>
                        <a:t>hrly.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5064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Adverse</a:t>
            </a:r>
            <a:r>
              <a:rPr sz="4400" spc="-70" dirty="0"/>
              <a:t> </a:t>
            </a:r>
            <a:r>
              <a:rPr sz="4400" spc="-15" dirty="0"/>
              <a:t>effects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6229724" y="2827147"/>
            <a:ext cx="4297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Times New Roman"/>
                <a:cs typeface="Times New Roman"/>
              </a:rPr>
              <a:t>Due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to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anticholinergic</a:t>
            </a:r>
            <a:r>
              <a:rPr sz="2800" b="1" spc="-2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effect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1718586"/>
            <a:ext cx="3695065" cy="360426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Drowsiness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common.</a:t>
            </a:r>
            <a:endParaRPr sz="2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Dryness</a:t>
            </a:r>
            <a:r>
              <a:rPr sz="2800" b="1" spc="-2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of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mouth.</a:t>
            </a:r>
            <a:endParaRPr sz="2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66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Blurring</a:t>
            </a:r>
            <a:r>
              <a:rPr sz="2800" b="1" spc="-4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of</a:t>
            </a:r>
            <a:r>
              <a:rPr sz="2800" b="1" spc="-4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vision.</a:t>
            </a:r>
            <a:endParaRPr sz="2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Urinary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retention.</a:t>
            </a:r>
            <a:endParaRPr sz="2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b="1" dirty="0">
                <a:latin typeface="Times New Roman"/>
                <a:cs typeface="Times New Roman"/>
              </a:rPr>
              <a:t>Constipation.</a:t>
            </a:r>
            <a:endParaRPr sz="2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Delirium.</a:t>
            </a:r>
            <a:endParaRPr sz="2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dirty="0">
                <a:latin typeface="Times New Roman"/>
                <a:cs typeface="Times New Roman"/>
              </a:rPr>
              <a:t>Convulsions.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5383174"/>
            <a:ext cx="97751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41935" algn="l"/>
              </a:tabLst>
            </a:pPr>
            <a:r>
              <a:rPr sz="2800" spc="-5" dirty="0">
                <a:latin typeface="Times New Roman"/>
                <a:cs typeface="Times New Roman"/>
              </a:rPr>
              <a:t>Severe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toxicity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may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causes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death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to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cardiac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and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respiratory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failure.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041647" y="2491739"/>
            <a:ext cx="1724025" cy="1668780"/>
          </a:xfrm>
          <a:custGeom>
            <a:avLst/>
            <a:gdLst/>
            <a:ahLst/>
            <a:cxnLst/>
            <a:rect l="l" t="t" r="r" b="b"/>
            <a:pathLst>
              <a:path w="1724025" h="1668779">
                <a:moveTo>
                  <a:pt x="0" y="0"/>
                </a:moveTo>
                <a:lnTo>
                  <a:pt x="74364" y="510"/>
                </a:lnTo>
                <a:lnTo>
                  <a:pt x="146972" y="2013"/>
                </a:lnTo>
                <a:lnTo>
                  <a:pt x="217563" y="4466"/>
                </a:lnTo>
                <a:lnTo>
                  <a:pt x="285880" y="7829"/>
                </a:lnTo>
                <a:lnTo>
                  <a:pt x="351664" y="12060"/>
                </a:lnTo>
                <a:lnTo>
                  <a:pt x="414656" y="17117"/>
                </a:lnTo>
                <a:lnTo>
                  <a:pt x="474598" y="22958"/>
                </a:lnTo>
                <a:lnTo>
                  <a:pt x="531230" y="29542"/>
                </a:lnTo>
                <a:lnTo>
                  <a:pt x="584295" y="36827"/>
                </a:lnTo>
                <a:lnTo>
                  <a:pt x="633534" y="44771"/>
                </a:lnTo>
                <a:lnTo>
                  <a:pt x="678687" y="53333"/>
                </a:lnTo>
                <a:lnTo>
                  <a:pt x="719497" y="62470"/>
                </a:lnTo>
                <a:lnTo>
                  <a:pt x="787052" y="82307"/>
                </a:lnTo>
                <a:lnTo>
                  <a:pt x="834129" y="103949"/>
                </a:lnTo>
                <a:lnTo>
                  <a:pt x="861822" y="139064"/>
                </a:lnTo>
                <a:lnTo>
                  <a:pt x="861822" y="708533"/>
                </a:lnTo>
                <a:lnTo>
                  <a:pt x="864985" y="720536"/>
                </a:lnTo>
                <a:lnTo>
                  <a:pt x="910364" y="754674"/>
                </a:lnTo>
                <a:lnTo>
                  <a:pt x="967938" y="775454"/>
                </a:lnTo>
                <a:lnTo>
                  <a:pt x="1044956" y="794264"/>
                </a:lnTo>
                <a:lnTo>
                  <a:pt x="1090109" y="802826"/>
                </a:lnTo>
                <a:lnTo>
                  <a:pt x="1139348" y="810770"/>
                </a:lnTo>
                <a:lnTo>
                  <a:pt x="1192413" y="818055"/>
                </a:lnTo>
                <a:lnTo>
                  <a:pt x="1249045" y="824639"/>
                </a:lnTo>
                <a:lnTo>
                  <a:pt x="1308987" y="830480"/>
                </a:lnTo>
                <a:lnTo>
                  <a:pt x="1371979" y="835537"/>
                </a:lnTo>
                <a:lnTo>
                  <a:pt x="1437763" y="839768"/>
                </a:lnTo>
                <a:lnTo>
                  <a:pt x="1506080" y="843131"/>
                </a:lnTo>
                <a:lnTo>
                  <a:pt x="1576671" y="845584"/>
                </a:lnTo>
                <a:lnTo>
                  <a:pt x="1649279" y="847087"/>
                </a:lnTo>
                <a:lnTo>
                  <a:pt x="1723643" y="847598"/>
                </a:lnTo>
                <a:lnTo>
                  <a:pt x="1649279" y="848109"/>
                </a:lnTo>
                <a:lnTo>
                  <a:pt x="1576671" y="849614"/>
                </a:lnTo>
                <a:lnTo>
                  <a:pt x="1506080" y="852072"/>
                </a:lnTo>
                <a:lnTo>
                  <a:pt x="1437763" y="855441"/>
                </a:lnTo>
                <a:lnTo>
                  <a:pt x="1371979" y="859678"/>
                </a:lnTo>
                <a:lnTo>
                  <a:pt x="1308987" y="864741"/>
                </a:lnTo>
                <a:lnTo>
                  <a:pt x="1249045" y="870589"/>
                </a:lnTo>
                <a:lnTo>
                  <a:pt x="1192413" y="877179"/>
                </a:lnTo>
                <a:lnTo>
                  <a:pt x="1139348" y="884470"/>
                </a:lnTo>
                <a:lnTo>
                  <a:pt x="1090109" y="892419"/>
                </a:lnTo>
                <a:lnTo>
                  <a:pt x="1044956" y="900984"/>
                </a:lnTo>
                <a:lnTo>
                  <a:pt x="1004146" y="910124"/>
                </a:lnTo>
                <a:lnTo>
                  <a:pt x="936591" y="929960"/>
                </a:lnTo>
                <a:lnTo>
                  <a:pt x="889514" y="951589"/>
                </a:lnTo>
                <a:lnTo>
                  <a:pt x="861822" y="986663"/>
                </a:lnTo>
                <a:lnTo>
                  <a:pt x="861822" y="1529715"/>
                </a:lnTo>
                <a:lnTo>
                  <a:pt x="858658" y="1541718"/>
                </a:lnTo>
                <a:lnTo>
                  <a:pt x="813279" y="1575856"/>
                </a:lnTo>
                <a:lnTo>
                  <a:pt x="755705" y="1596636"/>
                </a:lnTo>
                <a:lnTo>
                  <a:pt x="678687" y="1615446"/>
                </a:lnTo>
                <a:lnTo>
                  <a:pt x="633534" y="1624008"/>
                </a:lnTo>
                <a:lnTo>
                  <a:pt x="584295" y="1631952"/>
                </a:lnTo>
                <a:lnTo>
                  <a:pt x="531230" y="1639237"/>
                </a:lnTo>
                <a:lnTo>
                  <a:pt x="474598" y="1645821"/>
                </a:lnTo>
                <a:lnTo>
                  <a:pt x="414656" y="1651662"/>
                </a:lnTo>
                <a:lnTo>
                  <a:pt x="351664" y="1656719"/>
                </a:lnTo>
                <a:lnTo>
                  <a:pt x="285880" y="1660950"/>
                </a:lnTo>
                <a:lnTo>
                  <a:pt x="217563" y="1664313"/>
                </a:lnTo>
                <a:lnTo>
                  <a:pt x="146972" y="1666766"/>
                </a:lnTo>
                <a:lnTo>
                  <a:pt x="74364" y="1668269"/>
                </a:lnTo>
                <a:lnTo>
                  <a:pt x="0" y="1668780"/>
                </a:lnTo>
              </a:path>
            </a:pathLst>
          </a:custGeom>
          <a:ln w="6096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6127" y="271348"/>
            <a:ext cx="10697210" cy="50895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13384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Nursing</a:t>
            </a:r>
            <a:r>
              <a:rPr sz="4400" spc="-4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Responsibilities</a:t>
            </a:r>
            <a:endParaRPr sz="4400">
              <a:latin typeface="Times New Roman"/>
              <a:cs typeface="Times New Roman"/>
            </a:endParaRPr>
          </a:p>
          <a:p>
            <a:pPr marL="241300" marR="513715" indent="-228600">
              <a:lnSpc>
                <a:spcPts val="4750"/>
              </a:lnSpc>
              <a:spcBef>
                <a:spcPts val="4134"/>
              </a:spcBef>
              <a:buFont typeface="Arial MT"/>
              <a:buChar char="•"/>
              <a:tabLst>
                <a:tab pos="241300" algn="l"/>
              </a:tabLst>
            </a:pPr>
            <a:r>
              <a:rPr sz="4400" dirty="0">
                <a:latin typeface="Times New Roman"/>
                <a:cs typeface="Times New Roman"/>
              </a:rPr>
              <a:t>Antihistamines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are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best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given in</a:t>
            </a:r>
            <a:r>
              <a:rPr sz="4400" spc="-1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the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evening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since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all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antihistamines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cause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drowsiness.</a:t>
            </a:r>
            <a:endParaRPr sz="4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4760"/>
              </a:lnSpc>
              <a:spcBef>
                <a:spcPts val="990"/>
              </a:spcBef>
              <a:buFont typeface="Arial MT"/>
              <a:buChar char="•"/>
              <a:tabLst>
                <a:tab pos="241300" algn="l"/>
              </a:tabLst>
            </a:pPr>
            <a:r>
              <a:rPr sz="4400" dirty="0">
                <a:latin typeface="Times New Roman"/>
                <a:cs typeface="Times New Roman"/>
              </a:rPr>
              <a:t>Advise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to patient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not </a:t>
            </a:r>
            <a:r>
              <a:rPr sz="4400" spc="-5" dirty="0">
                <a:latin typeface="Times New Roman"/>
                <a:cs typeface="Times New Roman"/>
              </a:rPr>
              <a:t>to</a:t>
            </a:r>
            <a:r>
              <a:rPr sz="4400" dirty="0">
                <a:latin typeface="Times New Roman"/>
                <a:cs typeface="Times New Roman"/>
              </a:rPr>
              <a:t> drive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vehicle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or do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not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operate</a:t>
            </a:r>
            <a:r>
              <a:rPr sz="4400" spc="-30" dirty="0">
                <a:latin typeface="Times New Roman"/>
                <a:cs typeface="Times New Roman"/>
              </a:rPr>
              <a:t> machinery.</a:t>
            </a:r>
            <a:endParaRPr sz="4400">
              <a:latin typeface="Times New Roman"/>
              <a:cs typeface="Times New Roman"/>
            </a:endParaRPr>
          </a:p>
          <a:p>
            <a:pPr marL="241300" marR="936625" indent="-228600">
              <a:lnSpc>
                <a:spcPts val="4750"/>
              </a:lnSpc>
              <a:spcBef>
                <a:spcPts val="1005"/>
              </a:spcBef>
              <a:buFont typeface="Arial MT"/>
              <a:buChar char="•"/>
              <a:tabLst>
                <a:tab pos="241300" algn="l"/>
              </a:tabLst>
            </a:pPr>
            <a:r>
              <a:rPr sz="4400" dirty="0">
                <a:latin typeface="Times New Roman"/>
                <a:cs typeface="Times New Roman"/>
              </a:rPr>
              <a:t>Advise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to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patient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to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avoid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sedative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such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as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alcohol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or sedative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hypnotics.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25438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Mucolytics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268984"/>
            <a:ext cx="10220960" cy="2842260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241300" marR="5080" indent="-229235">
              <a:lnSpc>
                <a:spcPts val="7130"/>
              </a:lnSpc>
              <a:spcBef>
                <a:spcPts val="985"/>
              </a:spcBef>
              <a:buSzPct val="98484"/>
              <a:buFont typeface="Arial MT"/>
              <a:buChar char="•"/>
              <a:tabLst>
                <a:tab pos="307340" algn="l"/>
                <a:tab pos="4590415" algn="l"/>
                <a:tab pos="7449820" algn="l"/>
              </a:tabLst>
            </a:pPr>
            <a:r>
              <a:rPr sz="6600" dirty="0">
                <a:latin typeface="Times New Roman"/>
                <a:cs typeface="Times New Roman"/>
              </a:rPr>
              <a:t>These drugs	</a:t>
            </a:r>
            <a:r>
              <a:rPr sz="6600" spc="-5" dirty="0">
                <a:latin typeface="Times New Roman"/>
                <a:cs typeface="Times New Roman"/>
              </a:rPr>
              <a:t>reduced	</a:t>
            </a:r>
            <a:r>
              <a:rPr sz="6600" dirty="0">
                <a:latin typeface="Times New Roman"/>
                <a:cs typeface="Times New Roman"/>
              </a:rPr>
              <a:t>the </a:t>
            </a:r>
            <a:r>
              <a:rPr sz="6600" spc="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viscosity</a:t>
            </a:r>
            <a:r>
              <a:rPr sz="6600" spc="-2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of</a:t>
            </a:r>
            <a:r>
              <a:rPr sz="6600" spc="-2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sputum</a:t>
            </a:r>
            <a:r>
              <a:rPr sz="6600" spc="-4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that</a:t>
            </a:r>
            <a:r>
              <a:rPr sz="6600" spc="-2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leads </a:t>
            </a:r>
            <a:r>
              <a:rPr sz="6600" spc="-163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to</a:t>
            </a:r>
            <a:r>
              <a:rPr sz="6600" spc="-1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easily</a:t>
            </a:r>
            <a:r>
              <a:rPr sz="6600" spc="-1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expel</a:t>
            </a:r>
            <a:r>
              <a:rPr sz="6600" spc="-1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the</a:t>
            </a:r>
            <a:r>
              <a:rPr sz="6600" spc="-15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sputum.</a:t>
            </a:r>
            <a:endParaRPr sz="6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47453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Mechanism</a:t>
            </a:r>
            <a:r>
              <a:rPr sz="4400" spc="-60" dirty="0"/>
              <a:t> </a:t>
            </a:r>
            <a:r>
              <a:rPr sz="4400" dirty="0"/>
              <a:t>of</a:t>
            </a:r>
            <a:r>
              <a:rPr sz="4400" spc="-25" dirty="0"/>
              <a:t> </a:t>
            </a:r>
            <a:r>
              <a:rPr sz="4400" dirty="0"/>
              <a:t>action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16989"/>
            <a:ext cx="10252710" cy="4086860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965"/>
              </a:spcBef>
              <a:buSzPct val="98611"/>
              <a:buFont typeface="Arial MT"/>
              <a:buChar char="•"/>
              <a:tabLst>
                <a:tab pos="334010" algn="l"/>
                <a:tab pos="8317865" algn="l"/>
              </a:tabLst>
            </a:pPr>
            <a:r>
              <a:rPr sz="7200" spc="-5" dirty="0">
                <a:latin typeface="Times New Roman"/>
                <a:cs typeface="Times New Roman"/>
              </a:rPr>
              <a:t>Decrease</a:t>
            </a:r>
            <a:r>
              <a:rPr sz="7200" spc="-10" dirty="0">
                <a:latin typeface="Times New Roman"/>
                <a:cs typeface="Times New Roman"/>
              </a:rPr>
              <a:t> </a:t>
            </a:r>
            <a:r>
              <a:rPr sz="7200" dirty="0">
                <a:latin typeface="Times New Roman"/>
                <a:cs typeface="Times New Roman"/>
              </a:rPr>
              <a:t>mucous</a:t>
            </a:r>
            <a:r>
              <a:rPr sz="7200" spc="-35" dirty="0">
                <a:latin typeface="Times New Roman"/>
                <a:cs typeface="Times New Roman"/>
              </a:rPr>
              <a:t> </a:t>
            </a:r>
            <a:r>
              <a:rPr sz="7200" dirty="0">
                <a:latin typeface="Times New Roman"/>
                <a:cs typeface="Times New Roman"/>
              </a:rPr>
              <a:t>viscosity </a:t>
            </a:r>
            <a:r>
              <a:rPr sz="7200" spc="-1785" dirty="0">
                <a:latin typeface="Times New Roman"/>
                <a:cs typeface="Times New Roman"/>
              </a:rPr>
              <a:t> </a:t>
            </a:r>
            <a:r>
              <a:rPr sz="7200" dirty="0">
                <a:latin typeface="Times New Roman"/>
                <a:cs typeface="Times New Roman"/>
              </a:rPr>
              <a:t>by breaking or altering </a:t>
            </a:r>
            <a:r>
              <a:rPr sz="7200" spc="5" dirty="0">
                <a:latin typeface="Times New Roman"/>
                <a:cs typeface="Times New Roman"/>
              </a:rPr>
              <a:t> </a:t>
            </a:r>
            <a:r>
              <a:rPr sz="7200" spc="-5" dirty="0">
                <a:latin typeface="Times New Roman"/>
                <a:cs typeface="Times New Roman"/>
              </a:rPr>
              <a:t>mucoproteins</a:t>
            </a:r>
            <a:r>
              <a:rPr sz="7200" spc="90" dirty="0">
                <a:latin typeface="Times New Roman"/>
                <a:cs typeface="Times New Roman"/>
              </a:rPr>
              <a:t> </a:t>
            </a:r>
            <a:r>
              <a:rPr sz="7200" spc="-5" dirty="0">
                <a:latin typeface="Times New Roman"/>
                <a:cs typeface="Times New Roman"/>
              </a:rPr>
              <a:t>present	in </a:t>
            </a:r>
            <a:r>
              <a:rPr sz="7200" dirty="0">
                <a:latin typeface="Times New Roman"/>
                <a:cs typeface="Times New Roman"/>
              </a:rPr>
              <a:t> sputum.</a:t>
            </a:r>
            <a:endParaRPr sz="7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52889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35" dirty="0"/>
              <a:t> </a:t>
            </a:r>
            <a:r>
              <a:rPr sz="4400" dirty="0"/>
              <a:t>example</a:t>
            </a:r>
            <a:r>
              <a:rPr sz="4400" spc="-45" dirty="0"/>
              <a:t> </a:t>
            </a:r>
            <a:r>
              <a:rPr sz="4400" spc="5" dirty="0"/>
              <a:t>&amp;</a:t>
            </a:r>
            <a:r>
              <a:rPr sz="4400" spc="-20" dirty="0"/>
              <a:t> </a:t>
            </a:r>
            <a:r>
              <a:rPr sz="4400" dirty="0"/>
              <a:t>Doses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16496" y="1521713"/>
          <a:ext cx="11071860" cy="4011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2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0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0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3273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32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Drugs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Doses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61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Acetylcysteine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0604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2.5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sz="3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3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10-20%</a:t>
                      </a:r>
                      <a:r>
                        <a:rPr sz="3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solution</a:t>
                      </a:r>
                      <a:r>
                        <a:rPr sz="3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given </a:t>
                      </a:r>
                      <a:r>
                        <a:rPr sz="3200" spc="-7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inhalation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nebulization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273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Bromhexine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8-16</a:t>
                      </a:r>
                      <a:r>
                        <a:rPr sz="3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sz="32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TDS.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63092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Indications/uses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53565"/>
            <a:ext cx="9523730" cy="319786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241300" marR="127635" indent="-229235">
              <a:lnSpc>
                <a:spcPts val="5840"/>
              </a:lnSpc>
              <a:spcBef>
                <a:spcPts val="830"/>
              </a:spcBef>
              <a:buSzPct val="98148"/>
              <a:buFont typeface="Arial MT"/>
              <a:buChar char="•"/>
              <a:tabLst>
                <a:tab pos="254000" algn="l"/>
                <a:tab pos="2793365" algn="l"/>
              </a:tabLst>
            </a:pPr>
            <a:r>
              <a:rPr sz="5400" spc="-190" dirty="0">
                <a:latin typeface="Times New Roman"/>
                <a:cs typeface="Times New Roman"/>
              </a:rPr>
              <a:t>To</a:t>
            </a:r>
            <a:r>
              <a:rPr sz="5400" spc="-1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treat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abnormal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viscid,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or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thick </a:t>
            </a:r>
            <a:r>
              <a:rPr sz="5400" spc="-13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and hard	mucus.</a:t>
            </a:r>
            <a:endParaRPr sz="54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5830"/>
              </a:lnSpc>
              <a:spcBef>
                <a:spcPts val="990"/>
              </a:spcBef>
              <a:buSzPct val="98148"/>
              <a:buFont typeface="Arial MT"/>
              <a:buChar char="•"/>
              <a:tabLst>
                <a:tab pos="254000" algn="l"/>
                <a:tab pos="2887980" algn="l"/>
              </a:tabLst>
            </a:pPr>
            <a:r>
              <a:rPr sz="5400" dirty="0">
                <a:latin typeface="Times New Roman"/>
                <a:cs typeface="Times New Roman"/>
              </a:rPr>
              <a:t>As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an</a:t>
            </a:r>
            <a:r>
              <a:rPr sz="5400" spc="-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antidote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for</a:t>
            </a:r>
            <a:r>
              <a:rPr sz="5400" spc="-5" dirty="0">
                <a:latin typeface="Times New Roman"/>
                <a:cs typeface="Times New Roman"/>
              </a:rPr>
              <a:t> acetaminophen </a:t>
            </a:r>
            <a:r>
              <a:rPr sz="5400" spc="-1335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overdose	</a:t>
            </a:r>
            <a:r>
              <a:rPr sz="5400" dirty="0">
                <a:latin typeface="Times New Roman"/>
                <a:cs typeface="Times New Roman"/>
              </a:rPr>
              <a:t>(acetylcysteine).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673480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Contraindications/precautions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628597"/>
            <a:ext cx="9026525" cy="4377690"/>
          </a:xfrm>
          <a:prstGeom prst="rect">
            <a:avLst/>
          </a:prstGeom>
        </p:spPr>
        <p:txBody>
          <a:bodyPr vert="horz" wrap="square" lIns="0" tIns="207010" rIns="0" bIns="0" rtlCol="0">
            <a:spAutoFit/>
          </a:bodyPr>
          <a:lstStyle/>
          <a:p>
            <a:pPr marL="241300" marR="375920" indent="-229235">
              <a:lnSpc>
                <a:spcPts val="6340"/>
              </a:lnSpc>
              <a:spcBef>
                <a:spcPts val="1630"/>
              </a:spcBef>
              <a:buSzPct val="98484"/>
              <a:buFont typeface="Arial MT"/>
              <a:buChar char="•"/>
              <a:tabLst>
                <a:tab pos="307340" algn="l"/>
              </a:tabLst>
            </a:pPr>
            <a:r>
              <a:rPr sz="6600" dirty="0">
                <a:latin typeface="Times New Roman"/>
                <a:cs typeface="Times New Roman"/>
              </a:rPr>
              <a:t>Hypersensitivity</a:t>
            </a:r>
            <a:r>
              <a:rPr sz="6600" spc="-6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to</a:t>
            </a:r>
            <a:r>
              <a:rPr sz="6600" spc="-4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these </a:t>
            </a:r>
            <a:r>
              <a:rPr sz="6600" spc="-1635" dirty="0">
                <a:latin typeface="Times New Roman"/>
                <a:cs typeface="Times New Roman"/>
              </a:rPr>
              <a:t> </a:t>
            </a:r>
            <a:r>
              <a:rPr sz="6600" spc="-5" dirty="0">
                <a:latin typeface="Times New Roman"/>
                <a:cs typeface="Times New Roman"/>
              </a:rPr>
              <a:t>drugs.</a:t>
            </a:r>
            <a:endParaRPr sz="66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6340"/>
              </a:lnSpc>
              <a:spcBef>
                <a:spcPts val="990"/>
              </a:spcBef>
              <a:buSzPct val="98484"/>
              <a:buFont typeface="Arial MT"/>
              <a:buChar char="•"/>
              <a:tabLst>
                <a:tab pos="307340" algn="l"/>
                <a:tab pos="3383279" algn="l"/>
                <a:tab pos="4291330" algn="l"/>
                <a:tab pos="6501765" algn="l"/>
              </a:tabLst>
            </a:pPr>
            <a:r>
              <a:rPr sz="6600" dirty="0">
                <a:latin typeface="Times New Roman"/>
                <a:cs typeface="Times New Roman"/>
              </a:rPr>
              <a:t>Cautiously in </a:t>
            </a:r>
            <a:r>
              <a:rPr sz="6600" spc="-55" dirty="0">
                <a:latin typeface="Times New Roman"/>
                <a:cs typeface="Times New Roman"/>
              </a:rPr>
              <a:t>elderly, </a:t>
            </a:r>
            <a:r>
              <a:rPr sz="6600" spc="-50" dirty="0">
                <a:latin typeface="Times New Roman"/>
                <a:cs typeface="Times New Roman"/>
              </a:rPr>
              <a:t> </a:t>
            </a:r>
            <a:r>
              <a:rPr sz="6600" dirty="0">
                <a:latin typeface="Times New Roman"/>
                <a:cs typeface="Times New Roman"/>
              </a:rPr>
              <a:t>pregnant	or	breast	f</a:t>
            </a:r>
            <a:r>
              <a:rPr sz="6600" spc="-20" dirty="0">
                <a:latin typeface="Times New Roman"/>
                <a:cs typeface="Times New Roman"/>
              </a:rPr>
              <a:t>e</a:t>
            </a:r>
            <a:r>
              <a:rPr sz="6600" dirty="0">
                <a:latin typeface="Times New Roman"/>
                <a:cs typeface="Times New Roman"/>
              </a:rPr>
              <a:t>eding  mothers.</a:t>
            </a:r>
            <a:endParaRPr sz="6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254844"/>
            <a:ext cx="5332095" cy="5818505"/>
          </a:xfrm>
          <a:prstGeom prst="rect">
            <a:avLst/>
          </a:prstGeom>
        </p:spPr>
        <p:txBody>
          <a:bodyPr vert="horz" wrap="square" lIns="0" tIns="384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30"/>
              </a:spcBef>
            </a:pPr>
            <a:r>
              <a:rPr sz="4400" dirty="0">
                <a:latin typeface="Times New Roman"/>
                <a:cs typeface="Times New Roman"/>
              </a:rPr>
              <a:t>Adverse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spc="-15" dirty="0">
                <a:latin typeface="Times New Roman"/>
                <a:cs typeface="Times New Roman"/>
              </a:rPr>
              <a:t>effects</a:t>
            </a:r>
            <a:endParaRPr sz="4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59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spc="-5" dirty="0">
                <a:latin typeface="Times New Roman"/>
                <a:cs typeface="Times New Roman"/>
              </a:rPr>
              <a:t>Stomatitis.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55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spc="-5" dirty="0">
                <a:latin typeface="Times New Roman"/>
                <a:cs typeface="Times New Roman"/>
              </a:rPr>
              <a:t>Drowsiness.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45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Bronchospasm.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65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Nausea/vomiting.</a:t>
            </a:r>
            <a:endParaRPr sz="5400">
              <a:latin typeface="Times New Roman"/>
              <a:cs typeface="Times New Roman"/>
            </a:endParaRPr>
          </a:p>
          <a:p>
            <a:pPr marL="253365" indent="-241300">
              <a:lnSpc>
                <a:spcPct val="100000"/>
              </a:lnSpc>
              <a:spcBef>
                <a:spcPts val="345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Severe</a:t>
            </a:r>
            <a:r>
              <a:rPr sz="5400" spc="-8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rhinorrhea.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9249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70" dirty="0"/>
              <a:t> </a:t>
            </a:r>
            <a:r>
              <a:rPr sz="4400" dirty="0"/>
              <a:t>interactions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663649"/>
            <a:ext cx="9398000" cy="4420870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241300" marR="872490" indent="-229235">
              <a:lnSpc>
                <a:spcPts val="5380"/>
              </a:lnSpc>
              <a:spcBef>
                <a:spcPts val="1400"/>
              </a:spcBef>
              <a:buSzPct val="98214"/>
              <a:buFont typeface="Arial MT"/>
              <a:buChar char="•"/>
              <a:tabLst>
                <a:tab pos="263525" algn="l"/>
              </a:tabLst>
            </a:pPr>
            <a:r>
              <a:rPr sz="5600" dirty="0">
                <a:latin typeface="Times New Roman"/>
                <a:cs typeface="Times New Roman"/>
              </a:rPr>
              <a:t>Activated</a:t>
            </a:r>
            <a:r>
              <a:rPr sz="5600" spc="-60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charcoal</a:t>
            </a:r>
            <a:r>
              <a:rPr sz="5600" spc="-45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decreases </a:t>
            </a:r>
            <a:r>
              <a:rPr sz="5600" spc="-1385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acetylcysteine</a:t>
            </a:r>
            <a:r>
              <a:rPr sz="5600" spc="-60" dirty="0">
                <a:latin typeface="Times New Roman"/>
                <a:cs typeface="Times New Roman"/>
              </a:rPr>
              <a:t> </a:t>
            </a:r>
            <a:r>
              <a:rPr sz="5600" spc="-10" dirty="0">
                <a:latin typeface="Times New Roman"/>
                <a:cs typeface="Times New Roman"/>
              </a:rPr>
              <a:t>effectiveness.</a:t>
            </a:r>
            <a:endParaRPr sz="5600">
              <a:latin typeface="Times New Roman"/>
              <a:cs typeface="Times New Roman"/>
            </a:endParaRPr>
          </a:p>
          <a:p>
            <a:pPr marL="241300" marR="5080" indent="-229235">
              <a:lnSpc>
                <a:spcPct val="80000"/>
              </a:lnSpc>
              <a:spcBef>
                <a:spcPts val="1040"/>
              </a:spcBef>
              <a:buSzPct val="98214"/>
              <a:buFont typeface="Arial MT"/>
              <a:buChar char="•"/>
              <a:tabLst>
                <a:tab pos="263525" algn="l"/>
              </a:tabLst>
            </a:pPr>
            <a:r>
              <a:rPr sz="5600" dirty="0">
                <a:latin typeface="Times New Roman"/>
                <a:cs typeface="Times New Roman"/>
              </a:rPr>
              <a:t>Incompatible with </a:t>
            </a:r>
            <a:r>
              <a:rPr sz="5600" spc="5" dirty="0">
                <a:latin typeface="Times New Roman"/>
                <a:cs typeface="Times New Roman"/>
              </a:rPr>
              <a:t> </a:t>
            </a:r>
            <a:r>
              <a:rPr sz="5600" spc="-5" dirty="0">
                <a:latin typeface="Times New Roman"/>
                <a:cs typeface="Times New Roman"/>
              </a:rPr>
              <a:t>chlortetracycline, </a:t>
            </a:r>
            <a:r>
              <a:rPr sz="5600" dirty="0">
                <a:latin typeface="Times New Roman"/>
                <a:cs typeface="Times New Roman"/>
              </a:rPr>
              <a:t>erythromycin, </a:t>
            </a:r>
            <a:r>
              <a:rPr sz="5600" spc="-1390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amphotericin B, Hydrogen </a:t>
            </a:r>
            <a:r>
              <a:rPr sz="5600" spc="5" dirty="0">
                <a:latin typeface="Times New Roman"/>
                <a:cs typeface="Times New Roman"/>
              </a:rPr>
              <a:t> </a:t>
            </a:r>
            <a:r>
              <a:rPr sz="5600" dirty="0">
                <a:latin typeface="Times New Roman"/>
                <a:cs typeface="Times New Roman"/>
              </a:rPr>
              <a:t>peroxide.</a:t>
            </a:r>
            <a:endParaRPr sz="5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55422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Nursing</a:t>
            </a:r>
            <a:r>
              <a:rPr sz="4400" spc="-60" dirty="0"/>
              <a:t> </a:t>
            </a:r>
            <a:r>
              <a:rPr sz="4400" dirty="0"/>
              <a:t>Responsibilities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63092" y="1585036"/>
            <a:ext cx="9551670" cy="4557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145" dirty="0">
                <a:latin typeface="Times New Roman"/>
                <a:cs typeface="Times New Roman"/>
              </a:rPr>
              <a:t>To</a:t>
            </a:r>
            <a:r>
              <a:rPr sz="4000" spc="-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assess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the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airway</a:t>
            </a:r>
            <a:r>
              <a:rPr sz="4000" dirty="0">
                <a:latin typeface="Times New Roman"/>
                <a:cs typeface="Times New Roman"/>
              </a:rPr>
              <a:t> and</a:t>
            </a:r>
            <a:r>
              <a:rPr sz="4000" spc="-5" dirty="0">
                <a:latin typeface="Times New Roman"/>
                <a:cs typeface="Times New Roman"/>
              </a:rPr>
              <a:t> maintain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it</a:t>
            </a:r>
            <a:r>
              <a:rPr sz="4000" spc="-1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patent.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Provide</a:t>
            </a:r>
            <a:r>
              <a:rPr sz="4000" spc="-1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suction</a:t>
            </a:r>
            <a:r>
              <a:rPr sz="4000" spc="-1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if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needed.</a:t>
            </a:r>
            <a:endParaRPr sz="4000">
              <a:latin typeface="Times New Roman"/>
              <a:cs typeface="Times New Roman"/>
            </a:endParaRPr>
          </a:p>
          <a:p>
            <a:pPr marL="241300" marR="216535" indent="-228600">
              <a:lnSpc>
                <a:spcPct val="80000"/>
              </a:lnSpc>
              <a:spcBef>
                <a:spcPts val="101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Assess</a:t>
            </a:r>
            <a:r>
              <a:rPr sz="4000" spc="2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the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pattern</a:t>
            </a:r>
            <a:r>
              <a:rPr sz="4000" spc="2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breath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sounds,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cough,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and </a:t>
            </a:r>
            <a:r>
              <a:rPr sz="4000" spc="-98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bronchial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secretions.</a:t>
            </a:r>
            <a:endParaRPr sz="4000">
              <a:latin typeface="Times New Roman"/>
              <a:cs typeface="Times New Roman"/>
            </a:endParaRPr>
          </a:p>
          <a:p>
            <a:pPr marL="241300" marR="13335" indent="-228600">
              <a:lnSpc>
                <a:spcPct val="80000"/>
              </a:lnSpc>
              <a:spcBef>
                <a:spcPts val="994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Advise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patient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to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maintain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</a:t>
            </a:r>
            <a:r>
              <a:rPr sz="4000" dirty="0">
                <a:latin typeface="Times New Roman"/>
                <a:cs typeface="Times New Roman"/>
              </a:rPr>
              <a:t> fluid </a:t>
            </a:r>
            <a:r>
              <a:rPr sz="4000" spc="-5" dirty="0">
                <a:latin typeface="Times New Roman"/>
                <a:cs typeface="Times New Roman"/>
              </a:rPr>
              <a:t>intake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of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20" dirty="0">
                <a:latin typeface="Times New Roman"/>
                <a:cs typeface="Times New Roman"/>
              </a:rPr>
              <a:t>2- </a:t>
            </a:r>
            <a:r>
              <a:rPr sz="4000" spc="-985" dirty="0">
                <a:latin typeface="Times New Roman"/>
                <a:cs typeface="Times New Roman"/>
              </a:rPr>
              <a:t> </a:t>
            </a:r>
            <a:r>
              <a:rPr sz="4000" spc="-25" dirty="0">
                <a:latin typeface="Times New Roman"/>
                <a:cs typeface="Times New Roman"/>
              </a:rPr>
              <a:t>3litres/day.</a:t>
            </a:r>
            <a:endParaRPr sz="40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840"/>
              </a:lnSpc>
              <a:spcBef>
                <a:spcPts val="96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85" dirty="0">
                <a:latin typeface="Times New Roman"/>
                <a:cs typeface="Times New Roman"/>
              </a:rPr>
              <a:t>Warn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the</a:t>
            </a:r>
            <a:r>
              <a:rPr sz="4000" dirty="0">
                <a:latin typeface="Times New Roman"/>
                <a:cs typeface="Times New Roman"/>
              </a:rPr>
              <a:t> patient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about</a:t>
            </a:r>
            <a:r>
              <a:rPr sz="4000" spc="-2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the </a:t>
            </a:r>
            <a:r>
              <a:rPr sz="4000" dirty="0">
                <a:latin typeface="Times New Roman"/>
                <a:cs typeface="Times New Roman"/>
              </a:rPr>
              <a:t>rotten </a:t>
            </a:r>
            <a:r>
              <a:rPr sz="4000" spc="-5" dirty="0">
                <a:latin typeface="Times New Roman"/>
                <a:cs typeface="Times New Roman"/>
              </a:rPr>
              <a:t>egg smell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of </a:t>
            </a:r>
            <a:r>
              <a:rPr sz="4000" spc="-98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acetylcysteine.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63092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Indications/uses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41373"/>
            <a:ext cx="10215245" cy="2713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0035" indent="-267970">
              <a:lnSpc>
                <a:spcPct val="100000"/>
              </a:lnSpc>
              <a:spcBef>
                <a:spcPts val="100"/>
              </a:spcBef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dirty="0">
                <a:latin typeface="Times New Roman"/>
                <a:cs typeface="Times New Roman"/>
              </a:rPr>
              <a:t>Relieving</a:t>
            </a:r>
            <a:r>
              <a:rPr sz="6000" spc="-50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the</a:t>
            </a:r>
            <a:r>
              <a:rPr sz="6000" spc="-20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distress</a:t>
            </a:r>
            <a:r>
              <a:rPr sz="6000" spc="-4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of</a:t>
            </a:r>
            <a:r>
              <a:rPr sz="6000" spc="-1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asthma.</a:t>
            </a:r>
            <a:endParaRPr sz="6000">
              <a:latin typeface="Times New Roman"/>
              <a:cs typeface="Times New Roman"/>
            </a:endParaRPr>
          </a:p>
          <a:p>
            <a:pPr marL="241300" marR="1629410" indent="-229235">
              <a:lnSpc>
                <a:spcPts val="6480"/>
              </a:lnSpc>
              <a:spcBef>
                <a:spcPts val="1095"/>
              </a:spcBef>
              <a:buSzPct val="98333"/>
              <a:buFont typeface="Arial MT"/>
              <a:buChar char="•"/>
              <a:tabLst>
                <a:tab pos="280670" algn="l"/>
                <a:tab pos="4998720" algn="l"/>
              </a:tabLst>
            </a:pPr>
            <a:r>
              <a:rPr sz="6000" dirty="0">
                <a:latin typeface="Times New Roman"/>
                <a:cs typeface="Times New Roman"/>
              </a:rPr>
              <a:t>Bronchospasm	or</a:t>
            </a:r>
            <a:r>
              <a:rPr sz="6000" spc="-8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broncho- </a:t>
            </a:r>
            <a:r>
              <a:rPr sz="6000" spc="-148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constriction.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2873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Decon</a:t>
            </a:r>
            <a:r>
              <a:rPr sz="4400" spc="5" dirty="0"/>
              <a:t>g</a:t>
            </a:r>
            <a:r>
              <a:rPr sz="4400" dirty="0"/>
              <a:t>est</a:t>
            </a:r>
            <a:r>
              <a:rPr sz="4400" spc="-25" dirty="0"/>
              <a:t>a</a:t>
            </a:r>
            <a:r>
              <a:rPr sz="4400" dirty="0"/>
              <a:t>nts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16989"/>
            <a:ext cx="10327005" cy="3098800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241300" marR="5080" indent="-229235">
              <a:lnSpc>
                <a:spcPts val="7780"/>
              </a:lnSpc>
              <a:spcBef>
                <a:spcPts val="1060"/>
              </a:spcBef>
              <a:buSzPct val="98611"/>
              <a:buFont typeface="Arial MT"/>
              <a:buChar char="•"/>
              <a:tabLst>
                <a:tab pos="334010" algn="l"/>
                <a:tab pos="3491865" algn="l"/>
                <a:tab pos="7680959" algn="l"/>
              </a:tabLst>
            </a:pPr>
            <a:r>
              <a:rPr sz="7200" dirty="0">
                <a:latin typeface="Times New Roman"/>
                <a:cs typeface="Times New Roman"/>
              </a:rPr>
              <a:t>A</a:t>
            </a:r>
            <a:r>
              <a:rPr sz="7200" spc="-420" dirty="0">
                <a:latin typeface="Times New Roman"/>
                <a:cs typeface="Times New Roman"/>
              </a:rPr>
              <a:t> </a:t>
            </a:r>
            <a:r>
              <a:rPr sz="7200" spc="-5" dirty="0">
                <a:latin typeface="Times New Roman"/>
                <a:cs typeface="Times New Roman"/>
              </a:rPr>
              <a:t>Decongestant</a:t>
            </a:r>
            <a:r>
              <a:rPr sz="7200" dirty="0">
                <a:latin typeface="Times New Roman"/>
                <a:cs typeface="Times New Roman"/>
              </a:rPr>
              <a:t> drugs</a:t>
            </a:r>
            <a:r>
              <a:rPr sz="7200" spc="-20" dirty="0">
                <a:latin typeface="Times New Roman"/>
                <a:cs typeface="Times New Roman"/>
              </a:rPr>
              <a:t> </a:t>
            </a:r>
            <a:r>
              <a:rPr sz="7200" dirty="0">
                <a:latin typeface="Times New Roman"/>
                <a:cs typeface="Times New Roman"/>
              </a:rPr>
              <a:t>used </a:t>
            </a:r>
            <a:r>
              <a:rPr sz="7200" spc="-1789" dirty="0">
                <a:latin typeface="Times New Roman"/>
                <a:cs typeface="Times New Roman"/>
              </a:rPr>
              <a:t> </a:t>
            </a:r>
            <a:r>
              <a:rPr sz="7200" dirty="0">
                <a:latin typeface="Times New Roman"/>
                <a:cs typeface="Times New Roman"/>
              </a:rPr>
              <a:t>to relieve nasal </a:t>
            </a:r>
            <a:r>
              <a:rPr sz="7200" spc="-5" dirty="0">
                <a:latin typeface="Times New Roman"/>
                <a:cs typeface="Times New Roman"/>
              </a:rPr>
              <a:t>congestion </a:t>
            </a:r>
            <a:r>
              <a:rPr sz="7200" dirty="0">
                <a:latin typeface="Times New Roman"/>
                <a:cs typeface="Times New Roman"/>
              </a:rPr>
              <a:t> in upper	respiratory	tracts.</a:t>
            </a:r>
            <a:endParaRPr sz="7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9860915" cy="5531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Mechanism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of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action</a:t>
            </a:r>
            <a:endParaRPr sz="4400">
              <a:latin typeface="Times New Roman"/>
              <a:cs typeface="Times New Roman"/>
            </a:endParaRPr>
          </a:p>
          <a:p>
            <a:pPr marL="241300" marR="5080" indent="-229235">
              <a:lnSpc>
                <a:spcPct val="80000"/>
              </a:lnSpc>
              <a:spcBef>
                <a:spcPts val="4265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Decongestants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are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sympathomimetic</a:t>
            </a:r>
            <a:r>
              <a:rPr sz="4400" spc="-5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drugs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that act by stimulating the α (alpha) – 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spc="-10" dirty="0">
                <a:latin typeface="Times New Roman"/>
                <a:cs typeface="Times New Roman"/>
              </a:rPr>
              <a:t>adrenergic </a:t>
            </a:r>
            <a:r>
              <a:rPr sz="4400" dirty="0">
                <a:latin typeface="Times New Roman"/>
                <a:cs typeface="Times New Roman"/>
              </a:rPr>
              <a:t>receptors. The decongestant 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spc="-15" dirty="0">
                <a:latin typeface="Times New Roman"/>
                <a:cs typeface="Times New Roman"/>
              </a:rPr>
              <a:t>effect </a:t>
            </a:r>
            <a:r>
              <a:rPr sz="4400" dirty="0">
                <a:latin typeface="Times New Roman"/>
                <a:cs typeface="Times New Roman"/>
              </a:rPr>
              <a:t>due to vasoconstriction of the blood 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vessel in the nose sinuses etc. the </a:t>
            </a:r>
            <a:r>
              <a:rPr sz="4400" spc="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vasoconstriction </a:t>
            </a:r>
            <a:r>
              <a:rPr sz="4400" spc="-15" dirty="0">
                <a:latin typeface="Times New Roman"/>
                <a:cs typeface="Times New Roman"/>
              </a:rPr>
              <a:t>effect </a:t>
            </a:r>
            <a:r>
              <a:rPr sz="4400" dirty="0">
                <a:latin typeface="Times New Roman"/>
                <a:cs typeface="Times New Roman"/>
              </a:rPr>
              <a:t>reduces swelling or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inflammation and mucous formation in the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nasal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passage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and </a:t>
            </a:r>
            <a:r>
              <a:rPr sz="4400" spc="-5" dirty="0">
                <a:latin typeface="Times New Roman"/>
                <a:cs typeface="Times New Roman"/>
              </a:rPr>
              <a:t>make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it easier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to breath.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57556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30" dirty="0"/>
              <a:t> </a:t>
            </a:r>
            <a:r>
              <a:rPr sz="4400" dirty="0"/>
              <a:t>examples</a:t>
            </a:r>
            <a:r>
              <a:rPr sz="4400" spc="-45" dirty="0"/>
              <a:t> </a:t>
            </a:r>
            <a:r>
              <a:rPr sz="4400" dirty="0"/>
              <a:t>and</a:t>
            </a:r>
            <a:r>
              <a:rPr sz="4400" spc="-15" dirty="0"/>
              <a:t> </a:t>
            </a:r>
            <a:r>
              <a:rPr sz="4400" dirty="0"/>
              <a:t>doses</a:t>
            </a:r>
            <a:endParaRPr sz="4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29754" y="1707260"/>
          <a:ext cx="10737215" cy="4474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6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5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5651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S.</a:t>
                      </a:r>
                      <a:r>
                        <a:rPr sz="3200" b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Drugs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Doses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51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19062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Ox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meta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z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3200" spc="-1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3200" spc="-1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e  hydrochloride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0.05%</a:t>
                      </a:r>
                      <a:r>
                        <a:rPr sz="3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solution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3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nasal</a:t>
                      </a:r>
                      <a:r>
                        <a:rPr sz="3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spray.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51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32524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Phen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lephri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e  hydrochloride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3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51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953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Pseu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phedrine  hydrochloride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60</a:t>
                      </a:r>
                      <a:r>
                        <a:rPr sz="3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10183495" cy="53682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Indications</a:t>
            </a:r>
            <a:r>
              <a:rPr sz="4400" spc="-6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/uses</a:t>
            </a:r>
            <a:endParaRPr sz="44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4760"/>
              </a:lnSpc>
              <a:spcBef>
                <a:spcPts val="433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For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temporary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relief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of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nasal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congestion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due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to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common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cold.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Hay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spc="-40" dirty="0">
                <a:latin typeface="Times New Roman"/>
                <a:cs typeface="Times New Roman"/>
              </a:rPr>
              <a:t>fever.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Sinusitis.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dirty="0">
                <a:latin typeface="Times New Roman"/>
                <a:cs typeface="Times New Roman"/>
              </a:rPr>
              <a:t>Upper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respiratory</a:t>
            </a:r>
            <a:r>
              <a:rPr sz="4400" spc="-4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tract</a:t>
            </a:r>
            <a:r>
              <a:rPr sz="4400" spc="-10" dirty="0">
                <a:latin typeface="Times New Roman"/>
                <a:cs typeface="Times New Roman"/>
              </a:rPr>
              <a:t> allergens.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241935" algn="l"/>
              </a:tabLst>
            </a:pPr>
            <a:r>
              <a:rPr sz="4400" spc="-160" dirty="0">
                <a:latin typeface="Times New Roman"/>
                <a:cs typeface="Times New Roman"/>
              </a:rPr>
              <a:t>To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promote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nasal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and sinus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drainage.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673480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Contraindications/precautions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69163" y="1717645"/>
            <a:ext cx="10846435" cy="448373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 MT"/>
              <a:buChar char="•"/>
              <a:tabLst>
                <a:tab pos="241300" algn="l"/>
              </a:tabLst>
            </a:pPr>
            <a:r>
              <a:rPr sz="3600" spc="-5" dirty="0">
                <a:latin typeface="Times New Roman"/>
                <a:cs typeface="Times New Roman"/>
              </a:rPr>
              <a:t>Hypersensitivity </a:t>
            </a:r>
            <a:r>
              <a:rPr sz="3600" dirty="0">
                <a:latin typeface="Times New Roman"/>
                <a:cs typeface="Times New Roman"/>
              </a:rPr>
              <a:t>to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these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drugs.</a:t>
            </a:r>
            <a:endParaRPr sz="36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241300" algn="l"/>
              </a:tabLst>
            </a:pPr>
            <a:r>
              <a:rPr sz="3600" dirty="0">
                <a:latin typeface="Times New Roman"/>
                <a:cs typeface="Times New Roman"/>
              </a:rPr>
              <a:t>MAO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(Monoamine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oxidase)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inhibiters</a:t>
            </a:r>
            <a:r>
              <a:rPr sz="3600" spc="1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drugs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spc="-35" dirty="0">
                <a:latin typeface="Times New Roman"/>
                <a:cs typeface="Times New Roman"/>
              </a:rPr>
              <a:t>therapy.</a:t>
            </a:r>
            <a:endParaRPr sz="36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890"/>
              </a:lnSpc>
              <a:spcBef>
                <a:spcPts val="1055"/>
              </a:spcBef>
              <a:buFont typeface="Arial MT"/>
              <a:buChar char="•"/>
              <a:tabLst>
                <a:tab pos="241300" algn="l"/>
              </a:tabLst>
            </a:pPr>
            <a:r>
              <a:rPr sz="3600" spc="-5" dirty="0">
                <a:latin typeface="Times New Roman"/>
                <a:cs typeface="Times New Roman"/>
              </a:rPr>
              <a:t>Use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cautiously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in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older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age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patient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they</a:t>
            </a:r>
            <a:r>
              <a:rPr sz="3600" spc="-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are more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likely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to </a:t>
            </a:r>
            <a:r>
              <a:rPr sz="3600" spc="-88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experience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adverse </a:t>
            </a:r>
            <a:r>
              <a:rPr sz="3600" spc="-5" dirty="0">
                <a:latin typeface="Times New Roman"/>
                <a:cs typeface="Times New Roman"/>
              </a:rPr>
              <a:t>reaction.</a:t>
            </a:r>
            <a:endParaRPr sz="3600">
              <a:latin typeface="Times New Roman"/>
              <a:cs typeface="Times New Roman"/>
            </a:endParaRPr>
          </a:p>
          <a:p>
            <a:pPr marL="241300" marR="425450" indent="-228600">
              <a:lnSpc>
                <a:spcPct val="90000"/>
              </a:lnSpc>
              <a:spcBef>
                <a:spcPts val="950"/>
              </a:spcBef>
              <a:buFont typeface="Arial MT"/>
              <a:buChar char="•"/>
              <a:tabLst>
                <a:tab pos="241300" algn="l"/>
              </a:tabLst>
            </a:pPr>
            <a:r>
              <a:rPr sz="3600" spc="-5" dirty="0">
                <a:latin typeface="Times New Roman"/>
                <a:cs typeface="Times New Roman"/>
              </a:rPr>
              <a:t>Nasal contestant </a:t>
            </a:r>
            <a:r>
              <a:rPr sz="3600" dirty="0">
                <a:latin typeface="Times New Roman"/>
                <a:cs typeface="Times New Roman"/>
              </a:rPr>
              <a:t>should not be used for more than three </a:t>
            </a:r>
            <a:r>
              <a:rPr sz="3600" spc="-89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days, and oral decongestant should not used more than 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7days because prolonged </a:t>
            </a:r>
            <a:r>
              <a:rPr sz="3600" spc="-5" dirty="0">
                <a:latin typeface="Times New Roman"/>
                <a:cs typeface="Times New Roman"/>
              </a:rPr>
              <a:t>use will </a:t>
            </a:r>
            <a:r>
              <a:rPr sz="3600" dirty="0">
                <a:latin typeface="Times New Roman"/>
                <a:cs typeface="Times New Roman"/>
              </a:rPr>
              <a:t>result in rebound </a:t>
            </a:r>
            <a:r>
              <a:rPr sz="3600" spc="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congestion.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599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Adverse</a:t>
            </a:r>
            <a:r>
              <a:rPr sz="4400" spc="-70" dirty="0"/>
              <a:t> </a:t>
            </a:r>
            <a:r>
              <a:rPr sz="4400" spc="-15" dirty="0"/>
              <a:t>Effects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306698"/>
            <a:ext cx="10666095" cy="475615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2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5" dirty="0">
                <a:latin typeface="Times New Roman"/>
                <a:cs typeface="Times New Roman"/>
              </a:rPr>
              <a:t>Arrhythmias.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2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25" dirty="0">
                <a:latin typeface="Times New Roman"/>
                <a:cs typeface="Times New Roman"/>
              </a:rPr>
              <a:t>Tachycardia.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dirty="0">
                <a:latin typeface="Times New Roman"/>
                <a:cs typeface="Times New Roman"/>
              </a:rPr>
              <a:t>Insomnia.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dirty="0">
                <a:latin typeface="Times New Roman"/>
                <a:cs typeface="Times New Roman"/>
              </a:rPr>
              <a:t>Palpitation.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dirty="0">
                <a:latin typeface="Times New Roman"/>
                <a:cs typeface="Times New Roman"/>
              </a:rPr>
              <a:t>Hypertension.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spc="-5" dirty="0">
                <a:latin typeface="Times New Roman"/>
                <a:cs typeface="Times New Roman"/>
              </a:rPr>
              <a:t>Drowsiness.</a:t>
            </a:r>
            <a:endParaRPr sz="4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20"/>
              </a:spcBef>
              <a:buFont typeface="Arial MT"/>
              <a:buChar char="•"/>
              <a:tabLst>
                <a:tab pos="241935" algn="l"/>
              </a:tabLst>
            </a:pPr>
            <a:r>
              <a:rPr sz="4000" dirty="0">
                <a:latin typeface="Times New Roman"/>
                <a:cs typeface="Times New Roman"/>
              </a:rPr>
              <a:t>Hypersensitivity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reactions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including</a:t>
            </a:r>
            <a:r>
              <a:rPr sz="4000" spc="-2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rash,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urticaria.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9249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70" dirty="0"/>
              <a:t> </a:t>
            </a:r>
            <a:r>
              <a:rPr sz="4400" dirty="0"/>
              <a:t>interactions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671269"/>
            <a:ext cx="9694545" cy="4267835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241300" marR="739775" indent="-229235">
              <a:lnSpc>
                <a:spcPct val="80000"/>
              </a:lnSpc>
              <a:spcBef>
                <a:spcPts val="1395"/>
              </a:spcBef>
              <a:buSzPct val="98148"/>
              <a:buFont typeface="Arial MT"/>
              <a:buChar char="•"/>
              <a:tabLst>
                <a:tab pos="254000" algn="l"/>
                <a:tab pos="5326380" algn="l"/>
                <a:tab pos="7041515" algn="l"/>
              </a:tabLst>
            </a:pPr>
            <a:r>
              <a:rPr sz="5400" dirty="0">
                <a:latin typeface="Times New Roman"/>
                <a:cs typeface="Times New Roman"/>
              </a:rPr>
              <a:t>If given with other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sympathomimetic	amines may </a:t>
            </a:r>
            <a:r>
              <a:rPr sz="5400" dirty="0">
                <a:latin typeface="Times New Roman"/>
                <a:cs typeface="Times New Roman"/>
              </a:rPr>
              <a:t> increase </a:t>
            </a:r>
            <a:r>
              <a:rPr sz="5400" spc="10" dirty="0">
                <a:latin typeface="Times New Roman"/>
                <a:cs typeface="Times New Roman"/>
              </a:rPr>
              <a:t>c</a:t>
            </a:r>
            <a:r>
              <a:rPr sz="5400" dirty="0">
                <a:latin typeface="Times New Roman"/>
                <a:cs typeface="Times New Roman"/>
              </a:rPr>
              <a:t>entral nervous	system  stimulation.</a:t>
            </a:r>
            <a:endParaRPr sz="54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5180"/>
              </a:lnSpc>
              <a:spcBef>
                <a:spcPts val="960"/>
              </a:spcBef>
              <a:buSzPct val="98148"/>
              <a:buFont typeface="Arial MT"/>
              <a:buChar char="•"/>
              <a:tabLst>
                <a:tab pos="254000" algn="l"/>
                <a:tab pos="880110" algn="l"/>
                <a:tab pos="2574925" algn="l"/>
                <a:tab pos="3965575" algn="l"/>
                <a:tab pos="5737225" algn="l"/>
              </a:tabLst>
            </a:pPr>
            <a:r>
              <a:rPr sz="5400" dirty="0">
                <a:latin typeface="Times New Roman"/>
                <a:cs typeface="Times New Roman"/>
              </a:rPr>
              <a:t>If	given	with	</a:t>
            </a:r>
            <a:r>
              <a:rPr sz="5400" spc="-5" dirty="0">
                <a:latin typeface="Times New Roman"/>
                <a:cs typeface="Times New Roman"/>
              </a:rPr>
              <a:t>MAO	</a:t>
            </a:r>
            <a:r>
              <a:rPr sz="5400" dirty="0">
                <a:latin typeface="Times New Roman"/>
                <a:cs typeface="Times New Roman"/>
              </a:rPr>
              <a:t>inhibiters</a:t>
            </a:r>
            <a:r>
              <a:rPr sz="5400" spc="-10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may </a:t>
            </a:r>
            <a:r>
              <a:rPr sz="5400" spc="-13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cause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severe</a:t>
            </a:r>
            <a:r>
              <a:rPr sz="5400" spc="-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hypertension.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55422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Nursing</a:t>
            </a:r>
            <a:r>
              <a:rPr sz="4400" spc="-60" dirty="0"/>
              <a:t> </a:t>
            </a:r>
            <a:r>
              <a:rPr sz="4400" dirty="0"/>
              <a:t>Responsibilities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68605" indent="-228600">
              <a:lnSpc>
                <a:spcPct val="100000"/>
              </a:lnSpc>
              <a:spcBef>
                <a:spcPts val="535"/>
              </a:spcBef>
              <a:buFont typeface="Arial MT"/>
              <a:buChar char="•"/>
              <a:tabLst>
                <a:tab pos="268605" algn="l"/>
              </a:tabLst>
            </a:pPr>
            <a:r>
              <a:rPr dirty="0"/>
              <a:t>Nurse</a:t>
            </a:r>
            <a:r>
              <a:rPr spc="-30" dirty="0"/>
              <a:t> </a:t>
            </a:r>
            <a:r>
              <a:rPr dirty="0"/>
              <a:t>should</a:t>
            </a:r>
            <a:r>
              <a:rPr spc="-10" dirty="0"/>
              <a:t> </a:t>
            </a:r>
            <a:r>
              <a:rPr dirty="0"/>
              <a:t>assess</a:t>
            </a:r>
            <a:r>
              <a:rPr spc="-55" dirty="0"/>
              <a:t> </a:t>
            </a:r>
            <a:r>
              <a:rPr dirty="0"/>
              <a:t>adverse</a:t>
            </a:r>
            <a:r>
              <a:rPr spc="-35" dirty="0"/>
              <a:t> </a:t>
            </a:r>
            <a:r>
              <a:rPr spc="-15" dirty="0"/>
              <a:t>effect</a:t>
            </a:r>
            <a:r>
              <a:rPr spc="-3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drugs.</a:t>
            </a:r>
          </a:p>
          <a:p>
            <a:pPr marL="268605" indent="-228600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268605" algn="l"/>
                <a:tab pos="2418715" algn="l"/>
                <a:tab pos="3857625" algn="l"/>
                <a:tab pos="6056630" algn="l"/>
              </a:tabLst>
            </a:pPr>
            <a:r>
              <a:rPr dirty="0"/>
              <a:t>Monitor	pulse	rate,</a:t>
            </a:r>
            <a:r>
              <a:rPr spc="-15" dirty="0"/>
              <a:t> </a:t>
            </a:r>
            <a:r>
              <a:rPr spc="-180" dirty="0"/>
              <a:t>BP,	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ECG.</a:t>
            </a:r>
          </a:p>
          <a:p>
            <a:pPr marL="268605" marR="5080" indent="-228600">
              <a:lnSpc>
                <a:spcPct val="90000"/>
              </a:lnSpc>
              <a:spcBef>
                <a:spcPts val="994"/>
              </a:spcBef>
              <a:buFont typeface="Arial MT"/>
              <a:buChar char="•"/>
              <a:tabLst>
                <a:tab pos="268605" algn="l"/>
                <a:tab pos="1504315" algn="l"/>
                <a:tab pos="2908935" algn="l"/>
                <a:tab pos="4686300" algn="l"/>
                <a:tab pos="9052560" algn="l"/>
                <a:tab pos="10509250" algn="l"/>
              </a:tabLst>
            </a:pPr>
            <a:r>
              <a:rPr dirty="0"/>
              <a:t>Advise</a:t>
            </a:r>
            <a:r>
              <a:rPr spc="55" dirty="0"/>
              <a:t> </a:t>
            </a:r>
            <a:r>
              <a:rPr dirty="0"/>
              <a:t>patient</a:t>
            </a:r>
            <a:r>
              <a:rPr spc="80" dirty="0"/>
              <a:t> </a:t>
            </a:r>
            <a:r>
              <a:rPr dirty="0"/>
              <a:t>not</a:t>
            </a:r>
            <a:r>
              <a:rPr spc="80" dirty="0"/>
              <a:t> </a:t>
            </a:r>
            <a:r>
              <a:rPr dirty="0"/>
              <a:t>to</a:t>
            </a:r>
            <a:r>
              <a:rPr spc="65" dirty="0"/>
              <a:t> </a:t>
            </a:r>
            <a:r>
              <a:rPr dirty="0"/>
              <a:t>share</a:t>
            </a:r>
            <a:r>
              <a:rPr spc="45" dirty="0"/>
              <a:t> </a:t>
            </a:r>
            <a:r>
              <a:rPr dirty="0"/>
              <a:t>the</a:t>
            </a:r>
            <a:r>
              <a:rPr spc="80" dirty="0"/>
              <a:t> </a:t>
            </a:r>
            <a:r>
              <a:rPr dirty="0"/>
              <a:t>container </a:t>
            </a:r>
            <a:r>
              <a:rPr spc="5" dirty="0"/>
              <a:t> </a:t>
            </a:r>
            <a:r>
              <a:rPr spc="-5" dirty="0"/>
              <a:t>with	other	people	and not</a:t>
            </a:r>
            <a:r>
              <a:rPr spc="-20" dirty="0"/>
              <a:t> </a:t>
            </a:r>
            <a:r>
              <a:rPr spc="5" dirty="0"/>
              <a:t>a</a:t>
            </a:r>
            <a:r>
              <a:rPr spc="-5" dirty="0"/>
              <a:t>llow </a:t>
            </a:r>
            <a:r>
              <a:rPr spc="-20" dirty="0"/>
              <a:t>t</a:t>
            </a:r>
            <a:r>
              <a:rPr spc="-5" dirty="0"/>
              <a:t>he	tip of	the  container</a:t>
            </a:r>
            <a:r>
              <a:rPr spc="5" dirty="0"/>
              <a:t> </a:t>
            </a:r>
            <a:r>
              <a:rPr spc="-5" dirty="0"/>
              <a:t>to</a:t>
            </a:r>
            <a:r>
              <a:rPr spc="5" dirty="0"/>
              <a:t> </a:t>
            </a:r>
            <a:r>
              <a:rPr spc="-5" dirty="0"/>
              <a:t>touch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nasal</a:t>
            </a:r>
            <a:r>
              <a:rPr spc="-20" dirty="0"/>
              <a:t> </a:t>
            </a:r>
            <a:r>
              <a:rPr dirty="0"/>
              <a:t>passage</a:t>
            </a:r>
            <a:r>
              <a:rPr spc="-30" dirty="0"/>
              <a:t> </a:t>
            </a:r>
            <a:r>
              <a:rPr spc="-5" dirty="0"/>
              <a:t>to</a:t>
            </a:r>
            <a:r>
              <a:rPr spc="5" dirty="0"/>
              <a:t> </a:t>
            </a:r>
            <a:r>
              <a:rPr spc="-5" dirty="0"/>
              <a:t>avoid </a:t>
            </a:r>
            <a:r>
              <a:rPr spc="-1185" dirty="0"/>
              <a:t> </a:t>
            </a:r>
            <a:r>
              <a:rPr dirty="0"/>
              <a:t>contamination.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8717280" cy="42519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Drugs</a:t>
            </a:r>
            <a:r>
              <a:rPr sz="4400" spc="-4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for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cough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3675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The</a:t>
            </a:r>
            <a:r>
              <a:rPr sz="4800" spc="-1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drug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which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used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in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cough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are:</a:t>
            </a:r>
            <a:endParaRPr sz="4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528320" algn="l"/>
              </a:tabLst>
            </a:pPr>
            <a:r>
              <a:rPr sz="4800" spc="-5" dirty="0">
                <a:latin typeface="Times New Roman"/>
                <a:cs typeface="Times New Roman"/>
              </a:rPr>
              <a:t>Antitussive.</a:t>
            </a:r>
            <a:endParaRPr sz="4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420"/>
              </a:spcBef>
              <a:buAutoNum type="arabicPeriod"/>
              <a:tabLst>
                <a:tab pos="528320" algn="l"/>
              </a:tabLst>
            </a:pPr>
            <a:r>
              <a:rPr sz="4800" dirty="0">
                <a:latin typeface="Times New Roman"/>
                <a:cs typeface="Times New Roman"/>
              </a:rPr>
              <a:t>Expectorants.</a:t>
            </a:r>
            <a:endParaRPr sz="4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420"/>
              </a:spcBef>
              <a:buAutoNum type="arabicPeriod"/>
              <a:tabLst>
                <a:tab pos="528320" algn="l"/>
              </a:tabLst>
            </a:pPr>
            <a:r>
              <a:rPr sz="4800" dirty="0">
                <a:latin typeface="Times New Roman"/>
                <a:cs typeface="Times New Roman"/>
              </a:rPr>
              <a:t>Bronchodilators.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9045575" cy="4511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Antitussives</a:t>
            </a:r>
            <a:r>
              <a:rPr sz="4400" spc="-4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(Cough</a:t>
            </a:r>
            <a:r>
              <a:rPr sz="4400" spc="-2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center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suppressant)</a:t>
            </a:r>
            <a:endParaRPr sz="44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3740"/>
              </a:spcBef>
              <a:buAutoNum type="alphaLcParenR"/>
              <a:tabLst>
                <a:tab pos="528320" algn="l"/>
              </a:tabLst>
            </a:pPr>
            <a:r>
              <a:rPr sz="4400" dirty="0">
                <a:latin typeface="Times New Roman"/>
                <a:cs typeface="Times New Roman"/>
              </a:rPr>
              <a:t>Opioids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–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Codeine,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pholcodine.</a:t>
            </a:r>
            <a:endParaRPr sz="4400">
              <a:latin typeface="Times New Roman"/>
              <a:cs typeface="Times New Roman"/>
            </a:endParaRPr>
          </a:p>
          <a:p>
            <a:pPr marL="527685" marR="2700020" indent="-515620">
              <a:lnSpc>
                <a:spcPts val="4750"/>
              </a:lnSpc>
              <a:spcBef>
                <a:spcPts val="1070"/>
              </a:spcBef>
              <a:buAutoNum type="alphaLcParenR"/>
              <a:tabLst>
                <a:tab pos="528320" algn="l"/>
              </a:tabLst>
            </a:pPr>
            <a:r>
              <a:rPr sz="4400" dirty="0">
                <a:latin typeface="Times New Roman"/>
                <a:cs typeface="Times New Roman"/>
              </a:rPr>
              <a:t>Non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opioids</a:t>
            </a:r>
            <a:r>
              <a:rPr sz="4400" spc="-3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–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Noscapine,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dextromethorphan.</a:t>
            </a:r>
            <a:endParaRPr sz="4400">
              <a:latin typeface="Times New Roman"/>
              <a:cs typeface="Times New Roman"/>
            </a:endParaRPr>
          </a:p>
          <a:p>
            <a:pPr marL="527685" marR="712470" indent="-515620">
              <a:lnSpc>
                <a:spcPts val="4750"/>
              </a:lnSpc>
              <a:spcBef>
                <a:spcPts val="1010"/>
              </a:spcBef>
              <a:buAutoNum type="alphaLcParenR"/>
              <a:tabLst>
                <a:tab pos="528320" algn="l"/>
              </a:tabLst>
            </a:pPr>
            <a:r>
              <a:rPr sz="4400" dirty="0">
                <a:latin typeface="Times New Roman"/>
                <a:cs typeface="Times New Roman"/>
              </a:rPr>
              <a:t>Antihistamine</a:t>
            </a:r>
            <a:r>
              <a:rPr sz="4400" spc="-4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–</a:t>
            </a:r>
            <a:r>
              <a:rPr sz="4400" spc="-2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Chlorpheniramine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diphenhydramine.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70446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Contraindications/</a:t>
            </a:r>
            <a:r>
              <a:rPr sz="4400" spc="-75" dirty="0"/>
              <a:t> </a:t>
            </a:r>
            <a:r>
              <a:rPr sz="4400" dirty="0"/>
              <a:t>Precautions.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53565"/>
            <a:ext cx="8876665" cy="319786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241300" marR="1681480" indent="-229235">
              <a:lnSpc>
                <a:spcPts val="5840"/>
              </a:lnSpc>
              <a:spcBef>
                <a:spcPts val="83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Patient</a:t>
            </a:r>
            <a:r>
              <a:rPr sz="5400" spc="-2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with</a:t>
            </a:r>
            <a:r>
              <a:rPr sz="5400" spc="-20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uncontrolled </a:t>
            </a:r>
            <a:r>
              <a:rPr sz="5400" spc="-1335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arrythmias.</a:t>
            </a:r>
            <a:endParaRPr sz="54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5830"/>
              </a:lnSpc>
              <a:spcBef>
                <a:spcPts val="990"/>
              </a:spcBef>
              <a:buSzPct val="98148"/>
              <a:buFont typeface="Arial MT"/>
              <a:buChar char="•"/>
              <a:tabLst>
                <a:tab pos="254000" algn="l"/>
              </a:tabLst>
            </a:pPr>
            <a:r>
              <a:rPr sz="5400" dirty="0">
                <a:latin typeface="Times New Roman"/>
                <a:cs typeface="Times New Roman"/>
              </a:rPr>
              <a:t>Prolonged</a:t>
            </a:r>
            <a:r>
              <a:rPr sz="5400" spc="-2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use</a:t>
            </a:r>
            <a:r>
              <a:rPr sz="5400" spc="-2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of</a:t>
            </a:r>
            <a:r>
              <a:rPr sz="5400" spc="-2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albuterol</a:t>
            </a:r>
            <a:r>
              <a:rPr sz="5400" spc="-3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may </a:t>
            </a:r>
            <a:r>
              <a:rPr sz="5400" spc="-1340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cause </a:t>
            </a:r>
            <a:r>
              <a:rPr sz="5400" dirty="0">
                <a:latin typeface="Times New Roman"/>
                <a:cs typeface="Times New Roman"/>
              </a:rPr>
              <a:t>hypokalemia.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29476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Expectorants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804542"/>
            <a:ext cx="10083800" cy="351917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527685" marR="5080" indent="-515620" algn="just">
              <a:lnSpc>
                <a:spcPts val="5180"/>
              </a:lnSpc>
              <a:spcBef>
                <a:spcPts val="755"/>
              </a:spcBef>
              <a:buAutoNum type="alphaLcParenR"/>
              <a:tabLst>
                <a:tab pos="528320" algn="l"/>
              </a:tabLst>
            </a:pPr>
            <a:r>
              <a:rPr sz="4800" dirty="0">
                <a:latin typeface="Times New Roman"/>
                <a:cs typeface="Times New Roman"/>
              </a:rPr>
              <a:t>Bronchial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secretion</a:t>
            </a:r>
            <a:r>
              <a:rPr sz="4800" spc="-4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enhances</a:t>
            </a:r>
            <a:r>
              <a:rPr sz="4800" spc="-4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–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sodium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or potassium citrate, </a:t>
            </a:r>
            <a:r>
              <a:rPr sz="4800" spc="-5" dirty="0">
                <a:latin typeface="Times New Roman"/>
                <a:cs typeface="Times New Roman"/>
              </a:rPr>
              <a:t>potassium </a:t>
            </a:r>
            <a:r>
              <a:rPr sz="4800" dirty="0">
                <a:latin typeface="Times New Roman"/>
                <a:cs typeface="Times New Roman"/>
              </a:rPr>
              <a:t>iodide,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ammonium</a:t>
            </a:r>
            <a:r>
              <a:rPr sz="4800" spc="-2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chloride.</a:t>
            </a:r>
            <a:endParaRPr sz="4800">
              <a:latin typeface="Times New Roman"/>
              <a:cs typeface="Times New Roman"/>
            </a:endParaRPr>
          </a:p>
          <a:p>
            <a:pPr marL="527685" marR="811530" indent="-515620" algn="just">
              <a:lnSpc>
                <a:spcPts val="5180"/>
              </a:lnSpc>
              <a:spcBef>
                <a:spcPts val="1019"/>
              </a:spcBef>
              <a:buAutoNum type="alphaLcParenR"/>
              <a:tabLst>
                <a:tab pos="528320" algn="l"/>
              </a:tabLst>
            </a:pPr>
            <a:r>
              <a:rPr sz="4800" dirty="0">
                <a:latin typeface="Times New Roman"/>
                <a:cs typeface="Times New Roman"/>
              </a:rPr>
              <a:t>Mucolytes</a:t>
            </a:r>
            <a:r>
              <a:rPr sz="4800" spc="-4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–</a:t>
            </a:r>
            <a:r>
              <a:rPr sz="4800" spc="-3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bromhexine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ambroxol, </a:t>
            </a:r>
            <a:r>
              <a:rPr sz="4800" spc="-119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acetylcysteine.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814450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Bronchodilators</a:t>
            </a:r>
            <a:r>
              <a:rPr sz="4400" spc="-40" dirty="0"/>
              <a:t> </a:t>
            </a:r>
            <a:r>
              <a:rPr sz="4400" dirty="0"/>
              <a:t>–</a:t>
            </a:r>
            <a:r>
              <a:rPr sz="4400" spc="-15" dirty="0"/>
              <a:t> </a:t>
            </a:r>
            <a:r>
              <a:rPr sz="4400" dirty="0"/>
              <a:t>already</a:t>
            </a:r>
            <a:r>
              <a:rPr sz="4400" spc="-40" dirty="0"/>
              <a:t> </a:t>
            </a:r>
            <a:r>
              <a:rPr sz="4400" dirty="0"/>
              <a:t>explained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41373"/>
            <a:ext cx="777684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0035" indent="-267970">
              <a:lnSpc>
                <a:spcPct val="100000"/>
              </a:lnSpc>
              <a:spcBef>
                <a:spcPts val="100"/>
              </a:spcBef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spc="-5" dirty="0">
                <a:latin typeface="Times New Roman"/>
                <a:cs typeface="Times New Roman"/>
              </a:rPr>
              <a:t>Salbutamol,</a:t>
            </a:r>
            <a:r>
              <a:rPr sz="6000" spc="-200" dirty="0">
                <a:latin typeface="Times New Roman"/>
                <a:cs typeface="Times New Roman"/>
              </a:rPr>
              <a:t> </a:t>
            </a:r>
            <a:r>
              <a:rPr sz="6000" spc="-40" dirty="0">
                <a:latin typeface="Times New Roman"/>
                <a:cs typeface="Times New Roman"/>
              </a:rPr>
              <a:t>Terbutaline.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61150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Antitussives</a:t>
            </a:r>
            <a:r>
              <a:rPr sz="4400" spc="-50" dirty="0"/>
              <a:t> </a:t>
            </a:r>
            <a:r>
              <a:rPr sz="4400" dirty="0"/>
              <a:t>–</a:t>
            </a:r>
            <a:r>
              <a:rPr sz="4400" spc="-20" dirty="0"/>
              <a:t> </a:t>
            </a:r>
            <a:r>
              <a:rPr sz="4400" dirty="0"/>
              <a:t>Introduction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53565"/>
            <a:ext cx="10286365" cy="381254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750"/>
              </a:spcBef>
              <a:buSzPct val="98148"/>
              <a:buFont typeface="Arial MT"/>
              <a:buChar char="•"/>
              <a:tabLst>
                <a:tab pos="254000" algn="l"/>
                <a:tab pos="4622165" algn="l"/>
              </a:tabLst>
            </a:pPr>
            <a:r>
              <a:rPr sz="5400" dirty="0">
                <a:latin typeface="Times New Roman"/>
                <a:cs typeface="Times New Roman"/>
              </a:rPr>
              <a:t>They</a:t>
            </a:r>
            <a:r>
              <a:rPr sz="5400" spc="-1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are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used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to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suppress</a:t>
            </a:r>
            <a:r>
              <a:rPr sz="5400" spc="-1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dry</a:t>
            </a:r>
            <a:r>
              <a:rPr sz="5400" spc="-10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cough </a:t>
            </a:r>
            <a:r>
              <a:rPr sz="5400" spc="-1335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mostly</a:t>
            </a:r>
            <a:r>
              <a:rPr sz="5400" spc="60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because	their aim</a:t>
            </a:r>
            <a:r>
              <a:rPr sz="5400" dirty="0">
                <a:latin typeface="Times New Roman"/>
                <a:cs typeface="Times New Roman"/>
              </a:rPr>
              <a:t> </a:t>
            </a:r>
            <a:r>
              <a:rPr sz="5400" spc="-5" dirty="0">
                <a:latin typeface="Times New Roman"/>
                <a:cs typeface="Times New Roman"/>
              </a:rPr>
              <a:t>to control </a:t>
            </a:r>
            <a:r>
              <a:rPr sz="5400" dirty="0">
                <a:latin typeface="Times New Roman"/>
                <a:cs typeface="Times New Roman"/>
              </a:rPr>
              <a:t> rather than eliminate cough. These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are also called cough center </a:t>
            </a:r>
            <a:r>
              <a:rPr sz="5400" spc="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suppressants.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47453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Mechanism</a:t>
            </a:r>
            <a:r>
              <a:rPr sz="4400" spc="-60" dirty="0"/>
              <a:t> </a:t>
            </a:r>
            <a:r>
              <a:rPr sz="4400" dirty="0"/>
              <a:t>of</a:t>
            </a:r>
            <a:r>
              <a:rPr sz="4400" spc="-25" dirty="0"/>
              <a:t> </a:t>
            </a:r>
            <a:r>
              <a:rPr sz="4400" dirty="0"/>
              <a:t>action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41373"/>
            <a:ext cx="10179685" cy="258699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819"/>
              </a:spcBef>
              <a:buSzPct val="98333"/>
              <a:buFont typeface="Arial MT"/>
              <a:buChar char="•"/>
              <a:tabLst>
                <a:tab pos="280670" algn="l"/>
                <a:tab pos="3035935" algn="l"/>
              </a:tabLst>
            </a:pPr>
            <a:r>
              <a:rPr sz="6000" dirty="0">
                <a:latin typeface="Times New Roman"/>
                <a:cs typeface="Times New Roman"/>
              </a:rPr>
              <a:t>These are the drugs that act in </a:t>
            </a:r>
            <a:r>
              <a:rPr sz="6000" spc="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the</a:t>
            </a:r>
            <a:r>
              <a:rPr sz="6000" spc="10" dirty="0">
                <a:latin typeface="Times New Roman"/>
                <a:cs typeface="Times New Roman"/>
              </a:rPr>
              <a:t> </a:t>
            </a:r>
            <a:r>
              <a:rPr sz="6000" spc="-5" dirty="0">
                <a:latin typeface="Times New Roman"/>
                <a:cs typeface="Times New Roman"/>
              </a:rPr>
              <a:t>CNS	</a:t>
            </a:r>
            <a:r>
              <a:rPr sz="6000" dirty="0">
                <a:latin typeface="Times New Roman"/>
                <a:cs typeface="Times New Roman"/>
              </a:rPr>
              <a:t>to</a:t>
            </a:r>
            <a:r>
              <a:rPr sz="6000" spc="-3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increase</a:t>
            </a:r>
            <a:r>
              <a:rPr sz="6000" spc="-50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threshold</a:t>
            </a:r>
            <a:r>
              <a:rPr sz="6000" spc="-3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of </a:t>
            </a:r>
            <a:r>
              <a:rPr sz="6000" spc="-1485" dirty="0">
                <a:latin typeface="Times New Roman"/>
                <a:cs typeface="Times New Roman"/>
              </a:rPr>
              <a:t> </a:t>
            </a:r>
            <a:r>
              <a:rPr sz="6000" spc="-5" dirty="0">
                <a:latin typeface="Times New Roman"/>
                <a:cs typeface="Times New Roman"/>
              </a:rPr>
              <a:t>cough</a:t>
            </a:r>
            <a:r>
              <a:rPr sz="6000" spc="-10" dirty="0">
                <a:latin typeface="Times New Roman"/>
                <a:cs typeface="Times New Roman"/>
              </a:rPr>
              <a:t> </a:t>
            </a:r>
            <a:r>
              <a:rPr sz="6000" spc="-55" dirty="0">
                <a:latin typeface="Times New Roman"/>
                <a:cs typeface="Times New Roman"/>
              </a:rPr>
              <a:t>center.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Drug</a:t>
            </a:r>
            <a:r>
              <a:rPr dirty="0"/>
              <a:t> </a:t>
            </a:r>
            <a:r>
              <a:rPr spc="-5" dirty="0"/>
              <a:t>example</a:t>
            </a:r>
            <a:r>
              <a:rPr spc="-15" dirty="0"/>
              <a:t> </a:t>
            </a:r>
            <a:r>
              <a:rPr spc="-5" dirty="0"/>
              <a:t>&amp;</a:t>
            </a:r>
            <a:r>
              <a:rPr spc="-20" dirty="0"/>
              <a:t> </a:t>
            </a:r>
            <a:r>
              <a:rPr spc="-5" dirty="0"/>
              <a:t>Doses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1696" y="802005"/>
          <a:ext cx="11575415" cy="5725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9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0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65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480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Drugs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Doses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2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Codeine</a:t>
                      </a:r>
                      <a:r>
                        <a:rPr sz="3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(Opioids)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15-60mg</a:t>
                      </a:r>
                      <a:r>
                        <a:rPr sz="3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up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spc="-1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every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4 hrs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4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Noscapine</a:t>
                      </a:r>
                      <a:r>
                        <a:rPr sz="3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(Non</a:t>
                      </a:r>
                      <a:r>
                        <a:rPr sz="3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opioids)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PO</a:t>
                      </a:r>
                      <a:r>
                        <a:rPr sz="3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15-30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sz="3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itramin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maleate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3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78359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Dextromethorphan</a:t>
                      </a:r>
                      <a:r>
                        <a:rPr sz="3200" spc="-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(Non </a:t>
                      </a:r>
                      <a:r>
                        <a:rPr sz="3200" spc="-7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opioids)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3335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10-30mg</a:t>
                      </a:r>
                      <a:r>
                        <a:rPr sz="32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PO</a:t>
                      </a:r>
                      <a:r>
                        <a:rPr sz="3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4-8hrs</a:t>
                      </a:r>
                      <a:r>
                        <a:rPr sz="3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max. </a:t>
                      </a:r>
                      <a:r>
                        <a:rPr sz="3200" spc="-7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120/day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48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828164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Chlor</a:t>
                      </a:r>
                      <a:r>
                        <a:rPr sz="3200" spc="1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nir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mine  (Antihistamine)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PO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4-6</a:t>
                      </a:r>
                      <a:r>
                        <a:rPr sz="32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hrly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46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8510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Dip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hydram</a:t>
                      </a:r>
                      <a:r>
                        <a:rPr sz="3200" spc="-1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ne  (Antihistamine)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892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25</a:t>
                      </a:r>
                      <a:r>
                        <a:rPr sz="3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sz="3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spc="-10" dirty="0">
                          <a:latin typeface="Times New Roman"/>
                          <a:cs typeface="Times New Roman"/>
                        </a:rPr>
                        <a:t>PO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4hrly</a:t>
                      </a:r>
                      <a:r>
                        <a:rPr sz="3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3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3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exceed </a:t>
                      </a:r>
                      <a:r>
                        <a:rPr sz="3200" spc="-7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150</a:t>
                      </a:r>
                      <a:r>
                        <a:rPr sz="3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sz="3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32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spc="-50" dirty="0">
                          <a:latin typeface="Times New Roman"/>
                          <a:cs typeface="Times New Roman"/>
                        </a:rPr>
                        <a:t>day.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300939"/>
            <a:ext cx="8715375" cy="4279900"/>
          </a:xfrm>
          <a:prstGeom prst="rect">
            <a:avLst/>
          </a:prstGeom>
        </p:spPr>
        <p:txBody>
          <a:bodyPr vert="horz" wrap="square" lIns="0" tIns="339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70"/>
              </a:spcBef>
            </a:pPr>
            <a:r>
              <a:rPr sz="4400" dirty="0">
                <a:latin typeface="Times New Roman"/>
                <a:cs typeface="Times New Roman"/>
              </a:rPr>
              <a:t>Indications/uses</a:t>
            </a:r>
            <a:endParaRPr sz="44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3494"/>
              </a:spcBef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dirty="0">
                <a:latin typeface="Times New Roman"/>
                <a:cs typeface="Times New Roman"/>
              </a:rPr>
              <a:t>Dry</a:t>
            </a:r>
            <a:r>
              <a:rPr sz="6000" spc="-2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&amp;</a:t>
            </a:r>
            <a:r>
              <a:rPr sz="6000" spc="-2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unproductive</a:t>
            </a:r>
            <a:r>
              <a:rPr sz="6000" spc="-5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cough.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275"/>
              </a:spcBef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spc="-15" dirty="0">
                <a:latin typeface="Times New Roman"/>
                <a:cs typeface="Times New Roman"/>
              </a:rPr>
              <a:t>Allergic</a:t>
            </a:r>
            <a:r>
              <a:rPr sz="6000" spc="-6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cough.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280"/>
              </a:spcBef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dirty="0">
                <a:latin typeface="Times New Roman"/>
                <a:cs typeface="Times New Roman"/>
              </a:rPr>
              <a:t>Spasmodic</a:t>
            </a:r>
            <a:r>
              <a:rPr sz="6000" spc="-35" dirty="0">
                <a:latin typeface="Times New Roman"/>
                <a:cs typeface="Times New Roman"/>
              </a:rPr>
              <a:t> </a:t>
            </a:r>
            <a:r>
              <a:rPr sz="6000" spc="-5" dirty="0">
                <a:latin typeface="Times New Roman"/>
                <a:cs typeface="Times New Roman"/>
              </a:rPr>
              <a:t>cough.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198" y="996772"/>
            <a:ext cx="1890395" cy="130111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 marR="5080">
              <a:lnSpc>
                <a:spcPts val="4760"/>
              </a:lnSpc>
              <a:spcBef>
                <a:spcPts val="695"/>
              </a:spcBef>
            </a:pPr>
            <a:r>
              <a:rPr sz="4400" dirty="0"/>
              <a:t>Adverse  </a:t>
            </a:r>
            <a:r>
              <a:rPr sz="4400" spc="-15" dirty="0"/>
              <a:t>Effects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703067" y="61620"/>
            <a:ext cx="8255000" cy="610743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61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dirty="0">
                <a:latin typeface="Times New Roman"/>
                <a:cs typeface="Times New Roman"/>
              </a:rPr>
              <a:t>Constipation.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Drowsiness.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Dryness of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mouth.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2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20" dirty="0">
                <a:latin typeface="Times New Roman"/>
                <a:cs typeface="Times New Roman"/>
              </a:rPr>
              <a:t>Irritability.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Ataxia.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Respiratory</a:t>
            </a:r>
            <a:r>
              <a:rPr sz="4000" spc="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depression</a:t>
            </a:r>
            <a:r>
              <a:rPr sz="400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in</a:t>
            </a:r>
            <a:r>
              <a:rPr sz="4000" dirty="0">
                <a:latin typeface="Times New Roman"/>
                <a:cs typeface="Times New Roman"/>
              </a:rPr>
              <a:t> higher</a:t>
            </a:r>
            <a:r>
              <a:rPr sz="4000" spc="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doses.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dirty="0">
                <a:latin typeface="Times New Roman"/>
                <a:cs typeface="Times New Roman"/>
              </a:rPr>
              <a:t>Addiction.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20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60" dirty="0">
                <a:latin typeface="Times New Roman"/>
                <a:cs typeface="Times New Roman"/>
              </a:rPr>
              <a:t>Vertigo.</a:t>
            </a: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241300" algn="l"/>
              </a:tabLst>
            </a:pPr>
            <a:r>
              <a:rPr sz="4000" spc="-5" dirty="0">
                <a:latin typeface="Times New Roman"/>
                <a:cs typeface="Times New Roman"/>
              </a:rPr>
              <a:t>Nausea,</a:t>
            </a:r>
            <a:r>
              <a:rPr sz="4000" spc="-1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Headache.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72271"/>
            <a:ext cx="9240520" cy="553783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4400" dirty="0">
                <a:latin typeface="Times New Roman"/>
                <a:cs typeface="Times New Roman"/>
              </a:rPr>
              <a:t>Contraindication/precautions</a:t>
            </a:r>
            <a:endParaRPr sz="44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575"/>
              </a:spcBef>
              <a:buSzPct val="98333"/>
              <a:buFont typeface="Arial MT"/>
              <a:buChar char="•"/>
              <a:tabLst>
                <a:tab pos="280670" algn="l"/>
                <a:tab pos="4024629" algn="l"/>
              </a:tabLst>
            </a:pPr>
            <a:r>
              <a:rPr sz="6000" dirty="0">
                <a:latin typeface="Times New Roman"/>
                <a:cs typeface="Times New Roman"/>
              </a:rPr>
              <a:t>Respiratory	</a:t>
            </a:r>
            <a:r>
              <a:rPr sz="6000" spc="-5" dirty="0">
                <a:latin typeface="Times New Roman"/>
                <a:cs typeface="Times New Roman"/>
              </a:rPr>
              <a:t>Depression.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280"/>
              </a:spcBef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dirty="0">
                <a:latin typeface="Times New Roman"/>
                <a:cs typeface="Times New Roman"/>
              </a:rPr>
              <a:t>Asthmatics.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275"/>
              </a:spcBef>
              <a:buSzPct val="98333"/>
              <a:buFont typeface="Arial MT"/>
              <a:buChar char="•"/>
              <a:tabLst>
                <a:tab pos="280670" algn="l"/>
                <a:tab pos="3983990" algn="l"/>
              </a:tabLst>
            </a:pPr>
            <a:r>
              <a:rPr sz="6000" dirty="0">
                <a:latin typeface="Times New Roman"/>
                <a:cs typeface="Times New Roman"/>
              </a:rPr>
              <a:t>Convulsion	</a:t>
            </a:r>
            <a:r>
              <a:rPr sz="6000" spc="-40" dirty="0">
                <a:latin typeface="Times New Roman"/>
                <a:cs typeface="Times New Roman"/>
              </a:rPr>
              <a:t>disorder.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290"/>
              </a:spcBef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dirty="0">
                <a:latin typeface="Times New Roman"/>
                <a:cs typeface="Times New Roman"/>
              </a:rPr>
              <a:t>Contraindicate</a:t>
            </a:r>
            <a:r>
              <a:rPr sz="6000" spc="-70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while</a:t>
            </a:r>
            <a:r>
              <a:rPr sz="6000" spc="-25" dirty="0">
                <a:latin typeface="Times New Roman"/>
                <a:cs typeface="Times New Roman"/>
              </a:rPr>
              <a:t> </a:t>
            </a:r>
            <a:r>
              <a:rPr sz="6000" spc="-5" dirty="0">
                <a:latin typeface="Times New Roman"/>
                <a:cs typeface="Times New Roman"/>
              </a:rPr>
              <a:t>driving.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ct val="100000"/>
              </a:lnSpc>
              <a:spcBef>
                <a:spcPts val="280"/>
              </a:spcBef>
              <a:buSzPct val="98333"/>
              <a:buFont typeface="Arial MT"/>
              <a:buChar char="•"/>
              <a:tabLst>
                <a:tab pos="280670" algn="l"/>
                <a:tab pos="4024629" algn="l"/>
              </a:tabLst>
            </a:pPr>
            <a:r>
              <a:rPr sz="6000" dirty="0">
                <a:latin typeface="Times New Roman"/>
                <a:cs typeface="Times New Roman"/>
              </a:rPr>
              <a:t>Obstructive	airway</a:t>
            </a:r>
            <a:r>
              <a:rPr sz="6000" spc="-30" dirty="0">
                <a:latin typeface="Times New Roman"/>
                <a:cs typeface="Times New Roman"/>
              </a:rPr>
              <a:t> </a:t>
            </a:r>
            <a:r>
              <a:rPr sz="6000" spc="-5" dirty="0">
                <a:latin typeface="Times New Roman"/>
                <a:cs typeface="Times New Roman"/>
              </a:rPr>
              <a:t>disease.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55422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Nursing</a:t>
            </a:r>
            <a:r>
              <a:rPr sz="4400" spc="-60" dirty="0"/>
              <a:t> </a:t>
            </a:r>
            <a:r>
              <a:rPr sz="4400" dirty="0"/>
              <a:t>Responsibilities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436065"/>
            <a:ext cx="9206230" cy="496316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41300" marR="831215" indent="-229235">
              <a:lnSpc>
                <a:spcPts val="5190"/>
              </a:lnSpc>
              <a:spcBef>
                <a:spcPts val="750"/>
              </a:spcBef>
              <a:buFont typeface="Arial MT"/>
              <a:buChar char="•"/>
              <a:tabLst>
                <a:tab pos="241935" algn="l"/>
                <a:tab pos="2356485" algn="l"/>
                <a:tab pos="4100829" algn="l"/>
              </a:tabLst>
            </a:pPr>
            <a:r>
              <a:rPr sz="4800" dirty="0">
                <a:latin typeface="Times New Roman"/>
                <a:cs typeface="Times New Roman"/>
              </a:rPr>
              <a:t>Assess</a:t>
            </a:r>
            <a:r>
              <a:rPr sz="4800" spc="-5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the</a:t>
            </a:r>
            <a:r>
              <a:rPr sz="4800" spc="-1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side</a:t>
            </a:r>
            <a:r>
              <a:rPr sz="4800" spc="-15" dirty="0">
                <a:latin typeface="Times New Roman"/>
                <a:cs typeface="Times New Roman"/>
              </a:rPr>
              <a:t> effects</a:t>
            </a:r>
            <a:r>
              <a:rPr sz="4800" spc="-5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or</a:t>
            </a:r>
            <a:r>
              <a:rPr sz="4800" spc="-1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adverse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reaction	during	the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spc="-40" dirty="0">
                <a:latin typeface="Times New Roman"/>
                <a:cs typeface="Times New Roman"/>
              </a:rPr>
              <a:t>therapy.</a:t>
            </a:r>
            <a:endParaRPr sz="48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5190"/>
              </a:lnSpc>
              <a:spcBef>
                <a:spcPts val="994"/>
              </a:spcBef>
              <a:buFont typeface="Arial MT"/>
              <a:buChar char="•"/>
              <a:tabLst>
                <a:tab pos="241935" algn="l"/>
                <a:tab pos="3356610" algn="l"/>
                <a:tab pos="4625975" algn="l"/>
              </a:tabLst>
            </a:pPr>
            <a:r>
              <a:rPr sz="4800" dirty="0">
                <a:latin typeface="Times New Roman"/>
                <a:cs typeface="Times New Roman"/>
              </a:rPr>
              <a:t>Special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precaution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should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be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keep</a:t>
            </a:r>
            <a:r>
              <a:rPr sz="4800" spc="-3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in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mind before	drug	administration.</a:t>
            </a:r>
            <a:endParaRPr sz="4800">
              <a:latin typeface="Times New Roman"/>
              <a:cs typeface="Times New Roman"/>
            </a:endParaRPr>
          </a:p>
          <a:p>
            <a:pPr marL="241300" marR="50800" indent="-229235" algn="just">
              <a:lnSpc>
                <a:spcPct val="90000"/>
              </a:lnSpc>
              <a:spcBef>
                <a:spcPts val="915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Advise</a:t>
            </a:r>
            <a:r>
              <a:rPr sz="4800" spc="-4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to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patient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not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to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driving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after </a:t>
            </a:r>
            <a:r>
              <a:rPr sz="4800" spc="-119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taken opioids drugs such </a:t>
            </a:r>
            <a:r>
              <a:rPr sz="4800" spc="-5" dirty="0">
                <a:latin typeface="Times New Roman"/>
                <a:cs typeface="Times New Roman"/>
              </a:rPr>
              <a:t>as </a:t>
            </a:r>
            <a:r>
              <a:rPr sz="4800" dirty="0">
                <a:latin typeface="Times New Roman"/>
                <a:cs typeface="Times New Roman"/>
              </a:rPr>
              <a:t>codeine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pholecodiene.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62674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Expectorants</a:t>
            </a:r>
            <a:r>
              <a:rPr sz="4400" spc="-65" dirty="0"/>
              <a:t> </a:t>
            </a:r>
            <a:r>
              <a:rPr sz="4400" dirty="0"/>
              <a:t>–</a:t>
            </a:r>
            <a:r>
              <a:rPr sz="4400" spc="-20" dirty="0"/>
              <a:t> </a:t>
            </a:r>
            <a:r>
              <a:rPr sz="4400" dirty="0"/>
              <a:t>Introduction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436065"/>
            <a:ext cx="10310495" cy="273304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675"/>
              </a:spcBef>
              <a:buFont typeface="Arial MT"/>
              <a:buChar char="•"/>
              <a:tabLst>
                <a:tab pos="241935" algn="l"/>
                <a:tab pos="3488690" algn="l"/>
                <a:tab pos="6281420" algn="l"/>
              </a:tabLst>
            </a:pPr>
            <a:r>
              <a:rPr sz="4800" dirty="0">
                <a:latin typeface="Times New Roman"/>
                <a:cs typeface="Times New Roman"/>
              </a:rPr>
              <a:t>These</a:t>
            </a:r>
            <a:r>
              <a:rPr sz="4800" spc="1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drugs</a:t>
            </a:r>
            <a:r>
              <a:rPr sz="4800" spc="4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help</a:t>
            </a:r>
            <a:r>
              <a:rPr sz="4800" spc="2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in</a:t>
            </a:r>
            <a:r>
              <a:rPr sz="4800" spc="3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removal</a:t>
            </a:r>
            <a:r>
              <a:rPr sz="4800" spc="4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of </a:t>
            </a:r>
            <a:r>
              <a:rPr sz="4800" spc="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secretions</a:t>
            </a:r>
            <a:r>
              <a:rPr sz="4800" spc="-2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of	respiratory	tract and </a:t>
            </a:r>
            <a:r>
              <a:rPr sz="4800" dirty="0">
                <a:latin typeface="Times New Roman"/>
                <a:cs typeface="Times New Roman"/>
              </a:rPr>
              <a:t> mucolytic</a:t>
            </a:r>
            <a:r>
              <a:rPr sz="4800" spc="-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agents</a:t>
            </a:r>
            <a:r>
              <a:rPr sz="4800" spc="-3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produce</a:t>
            </a:r>
            <a:r>
              <a:rPr sz="4800" spc="-2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liquification</a:t>
            </a:r>
            <a:r>
              <a:rPr sz="4800" spc="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of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mucous</a:t>
            </a:r>
            <a:r>
              <a:rPr sz="4800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making</a:t>
            </a:r>
            <a:r>
              <a:rPr sz="4800" spc="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expectoration</a:t>
            </a:r>
            <a:r>
              <a:rPr sz="4800" spc="-15" dirty="0">
                <a:latin typeface="Times New Roman"/>
                <a:cs typeface="Times New Roman"/>
              </a:rPr>
              <a:t> </a:t>
            </a:r>
            <a:r>
              <a:rPr sz="4800" spc="-40" dirty="0">
                <a:latin typeface="Times New Roman"/>
                <a:cs typeface="Times New Roman"/>
              </a:rPr>
              <a:t>easier.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35998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Adverse</a:t>
            </a:r>
            <a:r>
              <a:rPr sz="4400" spc="-70" dirty="0">
                <a:latin typeface="Times New Roman"/>
                <a:cs typeface="Times New Roman"/>
              </a:rPr>
              <a:t> </a:t>
            </a:r>
            <a:r>
              <a:rPr sz="4400" spc="-15" dirty="0">
                <a:latin typeface="Times New Roman"/>
                <a:cs typeface="Times New Roman"/>
              </a:rPr>
              <a:t>Effects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88763" y="76327"/>
            <a:ext cx="4378960" cy="6092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0035" indent="-267970">
              <a:lnSpc>
                <a:spcPts val="6980"/>
              </a:lnSpc>
              <a:spcBef>
                <a:spcPts val="100"/>
              </a:spcBef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spc="-5" dirty="0">
                <a:latin typeface="Times New Roman"/>
                <a:cs typeface="Times New Roman"/>
              </a:rPr>
              <a:t>Nervousnes</a:t>
            </a:r>
            <a:r>
              <a:rPr sz="6000" spc="10" dirty="0">
                <a:latin typeface="Times New Roman"/>
                <a:cs typeface="Times New Roman"/>
              </a:rPr>
              <a:t>s</a:t>
            </a:r>
            <a:r>
              <a:rPr sz="6000" dirty="0">
                <a:latin typeface="Times New Roman"/>
                <a:cs typeface="Times New Roman"/>
              </a:rPr>
              <a:t>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ts val="6755"/>
              </a:lnSpc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spc="-50" dirty="0">
                <a:latin typeface="Times New Roman"/>
                <a:cs typeface="Times New Roman"/>
              </a:rPr>
              <a:t>Anxiety.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ts val="6765"/>
              </a:lnSpc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spc="-80" dirty="0">
                <a:latin typeface="Times New Roman"/>
                <a:cs typeface="Times New Roman"/>
              </a:rPr>
              <a:t>Tremor.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ts val="6765"/>
              </a:lnSpc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spc="-5" dirty="0">
                <a:latin typeface="Times New Roman"/>
                <a:cs typeface="Times New Roman"/>
              </a:rPr>
              <a:t>Headache.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ts val="6759"/>
              </a:lnSpc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dirty="0">
                <a:latin typeface="Times New Roman"/>
                <a:cs typeface="Times New Roman"/>
              </a:rPr>
              <a:t>Palpitations.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ts val="6765"/>
              </a:lnSpc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spc="-35" dirty="0">
                <a:latin typeface="Times New Roman"/>
                <a:cs typeface="Times New Roman"/>
              </a:rPr>
              <a:t>Tachycardia.</a:t>
            </a:r>
            <a:endParaRPr sz="6000">
              <a:latin typeface="Times New Roman"/>
              <a:cs typeface="Times New Roman"/>
            </a:endParaRPr>
          </a:p>
          <a:p>
            <a:pPr marL="280035" indent="-267970">
              <a:lnSpc>
                <a:spcPts val="6984"/>
              </a:lnSpc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dirty="0">
                <a:latin typeface="Times New Roman"/>
                <a:cs typeface="Times New Roman"/>
              </a:rPr>
              <a:t>Arrhythmias.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47453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Mechanism</a:t>
            </a:r>
            <a:r>
              <a:rPr sz="4400" spc="-60" dirty="0"/>
              <a:t> </a:t>
            </a:r>
            <a:r>
              <a:rPr sz="4400" dirty="0"/>
              <a:t>of</a:t>
            </a:r>
            <a:r>
              <a:rPr sz="4400" spc="-25" dirty="0"/>
              <a:t> </a:t>
            </a:r>
            <a:r>
              <a:rPr sz="4400" dirty="0"/>
              <a:t>action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436065"/>
            <a:ext cx="10038715" cy="47085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675"/>
              </a:spcBef>
              <a:buFont typeface="Arial MT"/>
              <a:buChar char="•"/>
              <a:tabLst>
                <a:tab pos="241935" algn="l"/>
                <a:tab pos="2018030" algn="l"/>
                <a:tab pos="2628265" algn="l"/>
                <a:tab pos="3354070" algn="l"/>
                <a:tab pos="4352925" algn="l"/>
                <a:tab pos="5177790" algn="l"/>
                <a:tab pos="6294120" algn="l"/>
                <a:tab pos="7125334" algn="l"/>
                <a:tab pos="8077200" algn="l"/>
              </a:tabLst>
            </a:pPr>
            <a:r>
              <a:rPr sz="4800" dirty="0">
                <a:latin typeface="Times New Roman"/>
                <a:cs typeface="Times New Roman"/>
              </a:rPr>
              <a:t>They increase bronchial </a:t>
            </a:r>
            <a:r>
              <a:rPr sz="4800" spc="-5" dirty="0">
                <a:latin typeface="Times New Roman"/>
                <a:cs typeface="Times New Roman"/>
              </a:rPr>
              <a:t>secretions </a:t>
            </a:r>
            <a:r>
              <a:rPr sz="4800" dirty="0">
                <a:latin typeface="Times New Roman"/>
                <a:cs typeface="Times New Roman"/>
              </a:rPr>
              <a:t>or </a:t>
            </a:r>
            <a:r>
              <a:rPr sz="4800" spc="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reduce	</a:t>
            </a:r>
            <a:r>
              <a:rPr sz="4800" spc="-10" dirty="0">
                <a:latin typeface="Times New Roman"/>
                <a:cs typeface="Times New Roman"/>
              </a:rPr>
              <a:t>its</a:t>
            </a:r>
            <a:r>
              <a:rPr sz="4800" spc="30" dirty="0">
                <a:latin typeface="Times New Roman"/>
                <a:cs typeface="Times New Roman"/>
              </a:rPr>
              <a:t> </a:t>
            </a:r>
            <a:r>
              <a:rPr sz="4800" spc="-35" dirty="0">
                <a:latin typeface="Times New Roman"/>
                <a:cs typeface="Times New Roman"/>
              </a:rPr>
              <a:t>viscosity,	</a:t>
            </a:r>
            <a:r>
              <a:rPr sz="4800" dirty="0">
                <a:latin typeface="Times New Roman"/>
                <a:cs typeface="Times New Roman"/>
              </a:rPr>
              <a:t>sodium	and </a:t>
            </a:r>
            <a:r>
              <a:rPr sz="4800" spc="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potassium citrate </a:t>
            </a:r>
            <a:r>
              <a:rPr sz="4800" spc="-5" dirty="0">
                <a:latin typeface="Times New Roman"/>
                <a:cs typeface="Times New Roman"/>
              </a:rPr>
              <a:t>increase </a:t>
            </a:r>
            <a:r>
              <a:rPr sz="4800" dirty="0">
                <a:latin typeface="Times New Roman"/>
                <a:cs typeface="Times New Roman"/>
              </a:rPr>
              <a:t>bronchial </a:t>
            </a:r>
            <a:r>
              <a:rPr sz="4800" spc="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secretion</a:t>
            </a:r>
            <a:r>
              <a:rPr sz="4800" spc="-20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by	salt	action also these drugs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stimulate	gastric mucosa or directly </a:t>
            </a:r>
            <a:r>
              <a:rPr sz="4800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acting</a:t>
            </a:r>
            <a:r>
              <a:rPr sz="4800" spc="3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on	</a:t>
            </a:r>
            <a:r>
              <a:rPr sz="4800" dirty="0">
                <a:latin typeface="Times New Roman"/>
                <a:cs typeface="Times New Roman"/>
              </a:rPr>
              <a:t>mucous</a:t>
            </a:r>
            <a:r>
              <a:rPr sz="4800" spc="10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membrane </a:t>
            </a:r>
            <a:r>
              <a:rPr sz="4800" dirty="0">
                <a:latin typeface="Times New Roman"/>
                <a:cs typeface="Times New Roman"/>
              </a:rPr>
              <a:t>of	lungs</a:t>
            </a:r>
            <a:r>
              <a:rPr sz="4800" spc="-10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to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increase</a:t>
            </a:r>
            <a:r>
              <a:rPr sz="4800" spc="-4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the</a:t>
            </a:r>
            <a:r>
              <a:rPr sz="4800" spc="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secretion</a:t>
            </a:r>
            <a:r>
              <a:rPr sz="4800" spc="-2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of	mucous.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499737"/>
            <a:ext cx="10277475" cy="392430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4400" dirty="0">
                <a:latin typeface="Times New Roman"/>
                <a:cs typeface="Times New Roman"/>
              </a:rPr>
              <a:t>Indications/uses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1090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Chronic</a:t>
            </a:r>
            <a:r>
              <a:rPr sz="4800" spc="-1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productive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cough.</a:t>
            </a:r>
            <a:endParaRPr sz="4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Thick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mucous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production.</a:t>
            </a:r>
            <a:endParaRPr sz="4800">
              <a:latin typeface="Times New Roman"/>
              <a:cs typeface="Times New Roman"/>
            </a:endParaRPr>
          </a:p>
          <a:p>
            <a:pPr marL="241300" marR="5080" indent="-229235">
              <a:lnSpc>
                <a:spcPts val="5190"/>
              </a:lnSpc>
              <a:spcBef>
                <a:spcPts val="1065"/>
              </a:spcBef>
              <a:buFont typeface="Arial MT"/>
              <a:buChar char="•"/>
              <a:tabLst>
                <a:tab pos="241935" algn="l"/>
                <a:tab pos="2560320" algn="l"/>
              </a:tabLst>
            </a:pPr>
            <a:r>
              <a:rPr sz="4800" spc="-5" dirty="0">
                <a:latin typeface="Times New Roman"/>
                <a:cs typeface="Times New Roman"/>
              </a:rPr>
              <a:t>Combinations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with</a:t>
            </a:r>
            <a:r>
              <a:rPr sz="4800" spc="-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antitussives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drugs</a:t>
            </a:r>
            <a:r>
              <a:rPr sz="4800" spc="-2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for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relieving	cough.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9071610" cy="4533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Adverse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spc="-15" dirty="0">
                <a:latin typeface="Times New Roman"/>
                <a:cs typeface="Times New Roman"/>
              </a:rPr>
              <a:t>effect</a:t>
            </a:r>
            <a:endParaRPr sz="4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51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41935" algn="l"/>
                <a:tab pos="2379980" algn="l"/>
              </a:tabLst>
            </a:pPr>
            <a:r>
              <a:rPr sz="4800" spc="-15" dirty="0">
                <a:latin typeface="Times New Roman"/>
                <a:cs typeface="Times New Roman"/>
              </a:rPr>
              <a:t>Allergic	</a:t>
            </a:r>
            <a:r>
              <a:rPr sz="4800" dirty="0">
                <a:latin typeface="Times New Roman"/>
                <a:cs typeface="Times New Roman"/>
              </a:rPr>
              <a:t>reactions</a:t>
            </a:r>
            <a:r>
              <a:rPr sz="4800" spc="-6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/</a:t>
            </a:r>
            <a:r>
              <a:rPr sz="4800" spc="-40" dirty="0">
                <a:latin typeface="Times New Roman"/>
                <a:cs typeface="Times New Roman"/>
              </a:rPr>
              <a:t> </a:t>
            </a:r>
            <a:r>
              <a:rPr sz="4800" spc="-20" dirty="0">
                <a:latin typeface="Times New Roman"/>
                <a:cs typeface="Times New Roman"/>
              </a:rPr>
              <a:t>hypersensitivity.</a:t>
            </a:r>
            <a:endParaRPr sz="4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Rhinorrhea.</a:t>
            </a:r>
            <a:endParaRPr sz="4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Lacrimation.</a:t>
            </a:r>
            <a:endParaRPr sz="4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Gastric</a:t>
            </a:r>
            <a:r>
              <a:rPr sz="4800" spc="-4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irritation.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499737"/>
            <a:ext cx="8190230" cy="326517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4400" dirty="0">
                <a:latin typeface="Times New Roman"/>
                <a:cs typeface="Times New Roman"/>
              </a:rPr>
              <a:t>Contraindication/precautions</a:t>
            </a:r>
            <a:endParaRPr sz="4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1090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History</a:t>
            </a:r>
            <a:r>
              <a:rPr sz="4800" spc="-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of</a:t>
            </a:r>
            <a:r>
              <a:rPr sz="4800" spc="-5" dirty="0">
                <a:latin typeface="Times New Roman"/>
                <a:cs typeface="Times New Roman"/>
              </a:rPr>
              <a:t> peptic ulceration.</a:t>
            </a:r>
            <a:endParaRPr sz="4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241935" algn="l"/>
                <a:tab pos="2899410" algn="l"/>
              </a:tabLst>
            </a:pPr>
            <a:r>
              <a:rPr sz="4800" dirty="0">
                <a:latin typeface="Times New Roman"/>
                <a:cs typeface="Times New Roman"/>
              </a:rPr>
              <a:t>Asthmatic	patients.</a:t>
            </a:r>
            <a:endParaRPr sz="4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Severe</a:t>
            </a:r>
            <a:r>
              <a:rPr sz="4800" spc="-2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hepatic</a:t>
            </a:r>
            <a:r>
              <a:rPr sz="4800" spc="-5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or</a:t>
            </a:r>
            <a:r>
              <a:rPr sz="4800" spc="-2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renal</a:t>
            </a:r>
            <a:r>
              <a:rPr sz="4800" spc="-3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function.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9249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70" dirty="0"/>
              <a:t> </a:t>
            </a:r>
            <a:r>
              <a:rPr sz="4400" dirty="0"/>
              <a:t>interactions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2775330"/>
            <a:ext cx="9731375" cy="141541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241300" marR="5080" indent="-229235">
              <a:lnSpc>
                <a:spcPts val="5180"/>
              </a:lnSpc>
              <a:spcBef>
                <a:spcPts val="755"/>
              </a:spcBef>
              <a:buFont typeface="Arial MT"/>
              <a:buChar char="•"/>
              <a:tabLst>
                <a:tab pos="241935" algn="l"/>
                <a:tab pos="1713864" algn="l"/>
                <a:tab pos="3912235" algn="l"/>
                <a:tab pos="6957059" algn="l"/>
              </a:tabLst>
            </a:pPr>
            <a:r>
              <a:rPr sz="4800" dirty="0">
                <a:latin typeface="Times New Roman"/>
                <a:cs typeface="Times New Roman"/>
              </a:rPr>
              <a:t>They may increase</a:t>
            </a:r>
            <a:r>
              <a:rPr sz="4800" spc="-3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the </a:t>
            </a:r>
            <a:r>
              <a:rPr sz="4800" spc="-5" dirty="0">
                <a:latin typeface="Times New Roman"/>
                <a:cs typeface="Times New Roman"/>
              </a:rPr>
              <a:t>risk	</a:t>
            </a:r>
            <a:r>
              <a:rPr sz="4800" dirty="0">
                <a:latin typeface="Times New Roman"/>
                <a:cs typeface="Times New Roman"/>
              </a:rPr>
              <a:t>of</a:t>
            </a:r>
            <a:r>
              <a:rPr sz="4800" spc="-9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bleeding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when	</a:t>
            </a:r>
            <a:r>
              <a:rPr sz="4800" spc="-5" dirty="0">
                <a:latin typeface="Times New Roman"/>
                <a:cs typeface="Times New Roman"/>
              </a:rPr>
              <a:t>use</a:t>
            </a:r>
            <a:r>
              <a:rPr sz="4800" spc="-1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with	anticoagulants.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626440"/>
            <a:ext cx="10194290" cy="4134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Nursing</a:t>
            </a:r>
            <a:r>
              <a:rPr sz="4400" spc="-4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Responsibilities</a:t>
            </a:r>
            <a:endParaRPr sz="4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00">
              <a:latin typeface="Times New Roman"/>
              <a:cs typeface="Times New Roman"/>
            </a:endParaRPr>
          </a:p>
          <a:p>
            <a:pPr marL="241300" marR="5080" indent="-229235">
              <a:lnSpc>
                <a:spcPct val="90000"/>
              </a:lnSpc>
              <a:buFont typeface="Arial MT"/>
              <a:buChar char="•"/>
              <a:tabLst>
                <a:tab pos="241935" algn="l"/>
                <a:tab pos="6570345" algn="l"/>
                <a:tab pos="7230745" algn="l"/>
              </a:tabLst>
            </a:pPr>
            <a:r>
              <a:rPr sz="4800" dirty="0">
                <a:latin typeface="Times New Roman"/>
                <a:cs typeface="Times New Roman"/>
              </a:rPr>
              <a:t>Advise</a:t>
            </a:r>
            <a:r>
              <a:rPr sz="4800" spc="-3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to</a:t>
            </a:r>
            <a:r>
              <a:rPr sz="4800" spc="-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take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plenty </a:t>
            </a:r>
            <a:r>
              <a:rPr sz="4800" dirty="0">
                <a:latin typeface="Times New Roman"/>
                <a:cs typeface="Times New Roman"/>
              </a:rPr>
              <a:t>of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fluid</a:t>
            </a:r>
            <a:r>
              <a:rPr sz="4800" spc="-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during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this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therapy to easier</a:t>
            </a:r>
            <a:r>
              <a:rPr sz="4800" spc="-2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removal	of	</a:t>
            </a:r>
            <a:r>
              <a:rPr sz="4800" spc="-5" dirty="0">
                <a:latin typeface="Times New Roman"/>
                <a:cs typeface="Times New Roman"/>
              </a:rPr>
              <a:t>thick </a:t>
            </a:r>
            <a:r>
              <a:rPr sz="4800" dirty="0">
                <a:latin typeface="Times New Roman"/>
                <a:cs typeface="Times New Roman"/>
              </a:rPr>
              <a:t> mucous.</a:t>
            </a:r>
            <a:endParaRPr sz="4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241935" algn="l"/>
              </a:tabLst>
            </a:pPr>
            <a:r>
              <a:rPr sz="4800" dirty="0">
                <a:latin typeface="Times New Roman"/>
                <a:cs typeface="Times New Roman"/>
              </a:rPr>
              <a:t>Assess</a:t>
            </a:r>
            <a:r>
              <a:rPr sz="4800" spc="-7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the</a:t>
            </a:r>
            <a:r>
              <a:rPr sz="4800" spc="-1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adverse</a:t>
            </a:r>
            <a:r>
              <a:rPr sz="4800" spc="-50" dirty="0">
                <a:latin typeface="Times New Roman"/>
                <a:cs typeface="Times New Roman"/>
              </a:rPr>
              <a:t> </a:t>
            </a:r>
            <a:r>
              <a:rPr sz="4800" spc="-15" dirty="0">
                <a:latin typeface="Times New Roman"/>
                <a:cs typeface="Times New Roman"/>
              </a:rPr>
              <a:t>effects.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204978"/>
            <a:ext cx="23837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latin typeface="Times New Roman"/>
                <a:cs typeface="Times New Roman"/>
              </a:rPr>
              <a:t>Refe</a:t>
            </a:r>
            <a:r>
              <a:rPr b="1" spc="-75" dirty="0">
                <a:latin typeface="Times New Roman"/>
                <a:cs typeface="Times New Roman"/>
              </a:rPr>
              <a:t>r</a:t>
            </a:r>
            <a:r>
              <a:rPr b="1" spc="-5" dirty="0">
                <a:latin typeface="Times New Roman"/>
                <a:cs typeface="Times New Roman"/>
              </a:rPr>
              <a:t>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0146" y="878840"/>
            <a:ext cx="11313160" cy="53130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540385" marR="17780" indent="-515620">
              <a:lnSpc>
                <a:spcPts val="3020"/>
              </a:lnSpc>
              <a:spcBef>
                <a:spcPts val="480"/>
              </a:spcBef>
              <a:buAutoNum type="arabicPeriod"/>
              <a:tabLst>
                <a:tab pos="540385" algn="l"/>
                <a:tab pos="541020" algn="l"/>
                <a:tab pos="10486390" algn="l"/>
              </a:tabLst>
            </a:pPr>
            <a:r>
              <a:rPr sz="2800" spc="-5" dirty="0">
                <a:latin typeface="Times New Roman"/>
                <a:cs typeface="Times New Roman"/>
              </a:rPr>
              <a:t>D</a:t>
            </a:r>
            <a:r>
              <a:rPr sz="2800" spc="-16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31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.K.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Panwa</a:t>
            </a:r>
            <a:r>
              <a:rPr sz="2800" spc="-114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, Es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entials of p</a:t>
            </a:r>
            <a:r>
              <a:rPr sz="2800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ar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g</a:t>
            </a:r>
            <a:r>
              <a:rPr sz="2800" spc="-5" dirty="0">
                <a:latin typeface="Times New Roman"/>
                <a:cs typeface="Times New Roman"/>
              </a:rPr>
              <a:t>y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es,</a:t>
            </a:r>
            <a:r>
              <a:rPr sz="2800" spc="-1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AITBS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b.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2</a:t>
            </a:r>
            <a:r>
              <a:rPr sz="2800" dirty="0">
                <a:latin typeface="Times New Roman"/>
                <a:cs typeface="Times New Roman"/>
              </a:rPr>
              <a:t>0</a:t>
            </a:r>
            <a:r>
              <a:rPr sz="2800" spc="-5" dirty="0">
                <a:latin typeface="Times New Roman"/>
                <a:cs typeface="Times New Roman"/>
              </a:rPr>
              <a:t>1</a:t>
            </a:r>
            <a:r>
              <a:rPr sz="2800" dirty="0">
                <a:latin typeface="Times New Roman"/>
                <a:cs typeface="Times New Roman"/>
              </a:rPr>
              <a:t>7</a:t>
            </a:r>
            <a:r>
              <a:rPr sz="2800" spc="-5" dirty="0">
                <a:latin typeface="Times New Roman"/>
                <a:cs typeface="Times New Roman"/>
              </a:rPr>
              <a:t>,  </a:t>
            </a:r>
            <a:r>
              <a:rPr sz="2800" dirty="0">
                <a:latin typeface="Times New Roman"/>
                <a:cs typeface="Times New Roman"/>
              </a:rPr>
              <a:t>India,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Pg no.</a:t>
            </a:r>
            <a:r>
              <a:rPr sz="2800" spc="-5" dirty="0">
                <a:latin typeface="Times New Roman"/>
                <a:cs typeface="Times New Roman"/>
              </a:rPr>
              <a:t> 49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dirty="0">
                <a:latin typeface="Times New Roman"/>
                <a:cs typeface="Times New Roman"/>
              </a:rPr>
              <a:t> 62.</a:t>
            </a:r>
            <a:endParaRPr sz="2800">
              <a:latin typeface="Times New Roman"/>
              <a:cs typeface="Times New Roman"/>
            </a:endParaRPr>
          </a:p>
          <a:p>
            <a:pPr marL="540385" marR="173355" indent="-515620">
              <a:lnSpc>
                <a:spcPts val="3020"/>
              </a:lnSpc>
              <a:spcBef>
                <a:spcPts val="1015"/>
              </a:spcBef>
              <a:buAutoNum type="arabicPeriod"/>
              <a:tabLst>
                <a:tab pos="540385" algn="l"/>
                <a:tab pos="541020" algn="l"/>
              </a:tabLst>
            </a:pPr>
            <a:r>
              <a:rPr sz="2800" spc="-55" dirty="0">
                <a:latin typeface="Times New Roman"/>
                <a:cs typeface="Times New Roman"/>
              </a:rPr>
              <a:t>Dr.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Suresh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sharma,</a:t>
            </a:r>
            <a:r>
              <a:rPr sz="2800" spc="-30" dirty="0">
                <a:latin typeface="Times New Roman"/>
                <a:cs typeface="Times New Roman"/>
              </a:rPr>
              <a:t> Textbook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pharmacology,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pathology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&amp;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genetics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nurses,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Jaypee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pub.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2016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India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161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205.</a:t>
            </a:r>
            <a:endParaRPr sz="2800">
              <a:latin typeface="Times New Roman"/>
              <a:cs typeface="Times New Roman"/>
            </a:endParaRPr>
          </a:p>
          <a:p>
            <a:pPr marL="540385" marR="662940" indent="-515620">
              <a:lnSpc>
                <a:spcPts val="3020"/>
              </a:lnSpc>
              <a:spcBef>
                <a:spcPts val="1005"/>
              </a:spcBef>
              <a:buAutoNum type="arabicPeriod"/>
              <a:tabLst>
                <a:tab pos="540385" algn="l"/>
                <a:tab pos="541020" algn="l"/>
              </a:tabLst>
            </a:pPr>
            <a:r>
              <a:rPr sz="2800" spc="-55" dirty="0">
                <a:latin typeface="Times New Roman"/>
                <a:cs typeface="Times New Roman"/>
              </a:rPr>
              <a:t>Tara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90" dirty="0">
                <a:latin typeface="Times New Roman"/>
                <a:cs typeface="Times New Roman"/>
              </a:rPr>
              <a:t>v.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Shanbhag,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Smita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shenoy,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Pharmacology preparation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manual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undergraduate,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Elsevier </a:t>
            </a:r>
            <a:r>
              <a:rPr sz="2800" dirty="0">
                <a:latin typeface="Times New Roman"/>
                <a:cs typeface="Times New Roman"/>
              </a:rPr>
              <a:t>pub.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2014.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Pg no.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226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dirty="0">
                <a:latin typeface="Times New Roman"/>
                <a:cs typeface="Times New Roman"/>
              </a:rPr>
              <a:t> 257.</a:t>
            </a:r>
            <a:endParaRPr sz="2800">
              <a:latin typeface="Times New Roman"/>
              <a:cs typeface="Times New Roman"/>
            </a:endParaRPr>
          </a:p>
          <a:p>
            <a:pPr marL="540385" marR="109855" indent="-515620">
              <a:lnSpc>
                <a:spcPts val="3030"/>
              </a:lnSpc>
              <a:spcBef>
                <a:spcPts val="994"/>
              </a:spcBef>
              <a:buAutoNum type="arabicPeriod"/>
              <a:tabLst>
                <a:tab pos="540385" algn="l"/>
                <a:tab pos="541020" algn="l"/>
                <a:tab pos="1250950" algn="l"/>
              </a:tabLst>
            </a:pPr>
            <a:r>
              <a:rPr sz="2800" spc="-5" dirty="0">
                <a:latin typeface="Times New Roman"/>
                <a:cs typeface="Times New Roman"/>
              </a:rPr>
              <a:t>Marilyn Herbert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spc="-1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Ashton,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Nancy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Clarkson, </a:t>
            </a:r>
            <a:r>
              <a:rPr sz="2800" spc="-20" dirty="0">
                <a:latin typeface="Times New Roman"/>
                <a:cs typeface="Times New Roman"/>
              </a:rPr>
              <a:t>Pharmacology,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Jones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&amp;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Barlet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pub	2010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India,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Pg </a:t>
            </a:r>
            <a:r>
              <a:rPr sz="2800" spc="-5" dirty="0">
                <a:latin typeface="Times New Roman"/>
                <a:cs typeface="Times New Roman"/>
              </a:rPr>
              <a:t>no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225-258.</a:t>
            </a:r>
            <a:endParaRPr sz="2800">
              <a:latin typeface="Times New Roman"/>
              <a:cs typeface="Times New Roman"/>
            </a:endParaRPr>
          </a:p>
          <a:p>
            <a:pPr marL="540385" marR="124460" indent="-515620">
              <a:lnSpc>
                <a:spcPts val="3020"/>
              </a:lnSpc>
              <a:spcBef>
                <a:spcPts val="1010"/>
              </a:spcBef>
              <a:buAutoNum type="arabicPeriod"/>
              <a:tabLst>
                <a:tab pos="540385" algn="l"/>
                <a:tab pos="541020" algn="l"/>
              </a:tabLst>
            </a:pPr>
            <a:r>
              <a:rPr sz="2800" spc="-5" dirty="0">
                <a:latin typeface="Times New Roman"/>
                <a:cs typeface="Times New Roman"/>
              </a:rPr>
              <a:t>Govind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s.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Mittal,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Pharmacology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glance,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medical</a:t>
            </a:r>
            <a:r>
              <a:rPr sz="2800" dirty="0">
                <a:latin typeface="Times New Roman"/>
                <a:cs typeface="Times New Roman"/>
              </a:rPr>
              <a:t> book</a:t>
            </a:r>
            <a:r>
              <a:rPr sz="2800" spc="-5" dirty="0">
                <a:latin typeface="Times New Roman"/>
                <a:cs typeface="Times New Roman"/>
              </a:rPr>
              <a:t> pub.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2009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India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18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dirty="0">
                <a:latin typeface="Times New Roman"/>
                <a:cs typeface="Times New Roman"/>
              </a:rPr>
              <a:t> 19.</a:t>
            </a:r>
            <a:endParaRPr sz="2800">
              <a:latin typeface="Times New Roman"/>
              <a:cs typeface="Times New Roman"/>
            </a:endParaRPr>
          </a:p>
          <a:p>
            <a:pPr marL="540385" marR="156210" indent="-515620">
              <a:lnSpc>
                <a:spcPts val="3020"/>
              </a:lnSpc>
              <a:spcBef>
                <a:spcPts val="1005"/>
              </a:spcBef>
              <a:buAutoNum type="arabicPeriod"/>
              <a:tabLst>
                <a:tab pos="540385" algn="l"/>
                <a:tab pos="541020" algn="l"/>
              </a:tabLst>
            </a:pPr>
            <a:r>
              <a:rPr sz="2800" spc="-5" dirty="0">
                <a:latin typeface="Times New Roman"/>
                <a:cs typeface="Times New Roman"/>
              </a:rPr>
              <a:t>Madhuri </a:t>
            </a:r>
            <a:r>
              <a:rPr sz="2800" spc="-20" dirty="0">
                <a:latin typeface="Times New Roman"/>
                <a:cs typeface="Times New Roman"/>
              </a:rPr>
              <a:t>Inamdar,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Pharmacology in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nursing,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95" dirty="0">
                <a:latin typeface="Times New Roman"/>
                <a:cs typeface="Times New Roman"/>
              </a:rPr>
              <a:t>Vora</a:t>
            </a:r>
            <a:r>
              <a:rPr sz="2800" spc="-5" dirty="0">
                <a:latin typeface="Times New Roman"/>
                <a:cs typeface="Times New Roman"/>
              </a:rPr>
              <a:t> medical </a:t>
            </a:r>
            <a:r>
              <a:rPr sz="2800" dirty="0">
                <a:latin typeface="Times New Roman"/>
                <a:cs typeface="Times New Roman"/>
              </a:rPr>
              <a:t>pub. </a:t>
            </a:r>
            <a:r>
              <a:rPr sz="2800" spc="-5" dirty="0">
                <a:latin typeface="Times New Roman"/>
                <a:cs typeface="Times New Roman"/>
              </a:rPr>
              <a:t>2006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India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1</a:t>
            </a:r>
            <a:r>
              <a:rPr sz="2775" spc="7" baseline="25525" dirty="0">
                <a:latin typeface="Times New Roman"/>
                <a:cs typeface="Times New Roman"/>
              </a:rPr>
              <a:t>st</a:t>
            </a:r>
            <a:r>
              <a:rPr sz="2775" spc="315" baseline="255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edition,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Pg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92 –</a:t>
            </a:r>
            <a:r>
              <a:rPr sz="2800" dirty="0">
                <a:latin typeface="Times New Roman"/>
                <a:cs typeface="Times New Roman"/>
              </a:rPr>
              <a:t> 98.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0139" y="835152"/>
            <a:ext cx="9950195" cy="56052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39249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Drug</a:t>
            </a:r>
            <a:r>
              <a:rPr sz="4400" spc="-70" dirty="0"/>
              <a:t> </a:t>
            </a:r>
            <a:r>
              <a:rPr sz="4400" dirty="0"/>
              <a:t>interactions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16939" y="1741373"/>
            <a:ext cx="9937115" cy="353631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41300" marR="5080" indent="-229235">
              <a:lnSpc>
                <a:spcPts val="6480"/>
              </a:lnSpc>
              <a:spcBef>
                <a:spcPts val="915"/>
              </a:spcBef>
              <a:buSzPct val="98333"/>
              <a:buFont typeface="Arial MT"/>
              <a:buChar char="•"/>
              <a:tabLst>
                <a:tab pos="280670" algn="l"/>
                <a:tab pos="2449195" algn="l"/>
                <a:tab pos="3274695" algn="l"/>
              </a:tabLst>
            </a:pPr>
            <a:r>
              <a:rPr sz="6000" spc="1614" dirty="0">
                <a:latin typeface="Times New Roman"/>
                <a:cs typeface="Times New Roman"/>
              </a:rPr>
              <a:t>ꞵ</a:t>
            </a:r>
            <a:r>
              <a:rPr sz="6000" spc="-1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(beta)</a:t>
            </a:r>
            <a:r>
              <a:rPr sz="6000" spc="-30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blocker</a:t>
            </a:r>
            <a:r>
              <a:rPr sz="6000" spc="-5" dirty="0">
                <a:latin typeface="Times New Roman"/>
                <a:cs typeface="Times New Roman"/>
              </a:rPr>
              <a:t> antagonize</a:t>
            </a:r>
            <a:r>
              <a:rPr sz="6000" spc="-10" dirty="0">
                <a:latin typeface="Times New Roman"/>
                <a:cs typeface="Times New Roman"/>
              </a:rPr>
              <a:t> the </a:t>
            </a:r>
            <a:r>
              <a:rPr sz="6000" spc="-1485" dirty="0">
                <a:latin typeface="Times New Roman"/>
                <a:cs typeface="Times New Roman"/>
              </a:rPr>
              <a:t> </a:t>
            </a:r>
            <a:r>
              <a:rPr sz="6000" spc="-15" dirty="0">
                <a:latin typeface="Times New Roman"/>
                <a:cs typeface="Times New Roman"/>
              </a:rPr>
              <a:t>effects	</a:t>
            </a:r>
            <a:r>
              <a:rPr sz="6000" dirty="0">
                <a:latin typeface="Times New Roman"/>
                <a:cs typeface="Times New Roman"/>
              </a:rPr>
              <a:t>of	</a:t>
            </a:r>
            <a:r>
              <a:rPr sz="6000" spc="-15" dirty="0">
                <a:latin typeface="Times New Roman"/>
                <a:cs typeface="Times New Roman"/>
              </a:rPr>
              <a:t>adrenergic</a:t>
            </a:r>
            <a:r>
              <a:rPr sz="6000" spc="-40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agonists.</a:t>
            </a:r>
            <a:endParaRPr sz="6000">
              <a:latin typeface="Times New Roman"/>
              <a:cs typeface="Times New Roman"/>
            </a:endParaRPr>
          </a:p>
          <a:p>
            <a:pPr marL="241300" marR="483234" indent="-229235">
              <a:lnSpc>
                <a:spcPts val="6480"/>
              </a:lnSpc>
              <a:spcBef>
                <a:spcPts val="1000"/>
              </a:spcBef>
              <a:buSzPct val="98333"/>
              <a:buFont typeface="Arial MT"/>
              <a:buChar char="•"/>
              <a:tabLst>
                <a:tab pos="280670" algn="l"/>
              </a:tabLst>
            </a:pPr>
            <a:r>
              <a:rPr sz="6000" dirty="0">
                <a:latin typeface="Times New Roman"/>
                <a:cs typeface="Times New Roman"/>
              </a:rPr>
              <a:t>Prolonged</a:t>
            </a:r>
            <a:r>
              <a:rPr sz="6000" spc="-15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use</a:t>
            </a:r>
            <a:r>
              <a:rPr sz="6000" spc="-10" dirty="0">
                <a:latin typeface="Times New Roman"/>
                <a:cs typeface="Times New Roman"/>
              </a:rPr>
              <a:t> </a:t>
            </a:r>
            <a:r>
              <a:rPr sz="6000" dirty="0">
                <a:latin typeface="Times New Roman"/>
                <a:cs typeface="Times New Roman"/>
              </a:rPr>
              <a:t>of</a:t>
            </a:r>
            <a:r>
              <a:rPr sz="6000" spc="-10" dirty="0">
                <a:latin typeface="Times New Roman"/>
                <a:cs typeface="Times New Roman"/>
              </a:rPr>
              <a:t> </a:t>
            </a:r>
            <a:r>
              <a:rPr sz="6000" spc="-5" dirty="0">
                <a:latin typeface="Times New Roman"/>
                <a:cs typeface="Times New Roman"/>
              </a:rPr>
              <a:t>theophylline </a:t>
            </a:r>
            <a:r>
              <a:rPr sz="6000" spc="-1485" dirty="0">
                <a:latin typeface="Times New Roman"/>
                <a:cs typeface="Times New Roman"/>
              </a:rPr>
              <a:t> </a:t>
            </a:r>
            <a:r>
              <a:rPr sz="6000" spc="-5" dirty="0">
                <a:latin typeface="Times New Roman"/>
                <a:cs typeface="Times New Roman"/>
              </a:rPr>
              <a:t>cause additive</a:t>
            </a:r>
            <a:r>
              <a:rPr sz="6000" spc="-20" dirty="0">
                <a:latin typeface="Times New Roman"/>
                <a:cs typeface="Times New Roman"/>
              </a:rPr>
              <a:t> </a:t>
            </a:r>
            <a:r>
              <a:rPr sz="6000" spc="-15" dirty="0">
                <a:latin typeface="Times New Roman"/>
                <a:cs typeface="Times New Roman"/>
              </a:rPr>
              <a:t>effects.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225297"/>
            <a:ext cx="10224135" cy="5809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>
                <a:latin typeface="Times New Roman"/>
                <a:cs typeface="Times New Roman"/>
              </a:rPr>
              <a:t>Nursing</a:t>
            </a:r>
            <a:r>
              <a:rPr sz="4400" spc="-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Responsibilities</a:t>
            </a:r>
            <a:endParaRPr sz="4400">
              <a:latin typeface="Times New Roman"/>
              <a:cs typeface="Times New Roman"/>
            </a:endParaRPr>
          </a:p>
          <a:p>
            <a:pPr marL="241300" marR="5080" indent="-229235">
              <a:lnSpc>
                <a:spcPct val="80000"/>
              </a:lnSpc>
              <a:spcBef>
                <a:spcPts val="1385"/>
              </a:spcBef>
              <a:buFont typeface="Arial MT"/>
              <a:buChar char="•"/>
              <a:tabLst>
                <a:tab pos="241935" algn="l"/>
                <a:tab pos="2695575" algn="l"/>
                <a:tab pos="4165600" algn="l"/>
                <a:tab pos="6958330" algn="l"/>
              </a:tabLst>
            </a:pPr>
            <a:r>
              <a:rPr sz="4800" spc="-5" dirty="0">
                <a:latin typeface="Times New Roman"/>
                <a:cs typeface="Times New Roman"/>
              </a:rPr>
              <a:t>Nurse</a:t>
            </a:r>
            <a:r>
              <a:rPr sz="4800" spc="-2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should monitor</a:t>
            </a:r>
            <a:r>
              <a:rPr sz="4800" spc="1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the </a:t>
            </a:r>
            <a:r>
              <a:rPr sz="4800" spc="-35" dirty="0">
                <a:latin typeface="Times New Roman"/>
                <a:cs typeface="Times New Roman"/>
              </a:rPr>
              <a:t>patient’s</a:t>
            </a:r>
            <a:r>
              <a:rPr sz="4800" spc="-5" dirty="0">
                <a:latin typeface="Times New Roman"/>
                <a:cs typeface="Times New Roman"/>
              </a:rPr>
              <a:t> blood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pressure,</a:t>
            </a:r>
            <a:r>
              <a:rPr sz="4800" spc="-3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pulse,	respiratory	</a:t>
            </a:r>
            <a:r>
              <a:rPr sz="4800" spc="-5" dirty="0">
                <a:latin typeface="Times New Roman"/>
                <a:cs typeface="Times New Roman"/>
              </a:rPr>
              <a:t>rate, </a:t>
            </a:r>
            <a:r>
              <a:rPr sz="4800" dirty="0">
                <a:latin typeface="Times New Roman"/>
                <a:cs typeface="Times New Roman"/>
              </a:rPr>
              <a:t>and </a:t>
            </a:r>
            <a:r>
              <a:rPr sz="4800" spc="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breathing	</a:t>
            </a:r>
            <a:r>
              <a:rPr sz="4800" spc="-5" dirty="0">
                <a:latin typeface="Times New Roman"/>
                <a:cs typeface="Times New Roman"/>
              </a:rPr>
              <a:t>sounds.</a:t>
            </a:r>
            <a:endParaRPr sz="4800">
              <a:latin typeface="Times New Roman"/>
              <a:cs typeface="Times New Roman"/>
            </a:endParaRPr>
          </a:p>
          <a:p>
            <a:pPr marL="241300" marR="1724660" indent="-229235">
              <a:lnSpc>
                <a:spcPct val="80000"/>
              </a:lnSpc>
              <a:spcBef>
                <a:spcPts val="1010"/>
              </a:spcBef>
              <a:buFont typeface="Arial MT"/>
              <a:buChar char="•"/>
              <a:tabLst>
                <a:tab pos="241935" algn="l"/>
                <a:tab pos="7051675" algn="l"/>
              </a:tabLst>
            </a:pPr>
            <a:r>
              <a:rPr sz="4800" spc="-70" dirty="0">
                <a:latin typeface="Times New Roman"/>
                <a:cs typeface="Times New Roman"/>
              </a:rPr>
              <a:t>Teach</a:t>
            </a:r>
            <a:r>
              <a:rPr sz="4800" dirty="0">
                <a:latin typeface="Times New Roman"/>
                <a:cs typeface="Times New Roman"/>
              </a:rPr>
              <a:t> the patients</a:t>
            </a:r>
            <a:r>
              <a:rPr sz="4800" spc="-2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that how	to</a:t>
            </a:r>
            <a:r>
              <a:rPr sz="4800" spc="-8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use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inhalers.</a:t>
            </a:r>
            <a:endParaRPr sz="4800">
              <a:latin typeface="Times New Roman"/>
              <a:cs typeface="Times New Roman"/>
            </a:endParaRPr>
          </a:p>
          <a:p>
            <a:pPr marL="241300" marR="72390" indent="-229235">
              <a:lnSpc>
                <a:spcPct val="80000"/>
              </a:lnSpc>
              <a:spcBef>
                <a:spcPts val="1000"/>
              </a:spcBef>
              <a:buFont typeface="Arial MT"/>
              <a:buChar char="•"/>
              <a:tabLst>
                <a:tab pos="241935" algn="l"/>
                <a:tab pos="6265545" algn="l"/>
                <a:tab pos="7586345" algn="l"/>
              </a:tabLst>
            </a:pPr>
            <a:r>
              <a:rPr sz="4800" dirty="0">
                <a:latin typeface="Times New Roman"/>
                <a:cs typeface="Times New Roman"/>
              </a:rPr>
              <a:t>Instruct the patient to avoid </a:t>
            </a:r>
            <a:r>
              <a:rPr sz="4800" spc="-5" dirty="0">
                <a:latin typeface="Times New Roman"/>
                <a:cs typeface="Times New Roman"/>
              </a:rPr>
              <a:t>respiratory </a:t>
            </a:r>
            <a:r>
              <a:rPr sz="4800" dirty="0">
                <a:latin typeface="Times New Roman"/>
                <a:cs typeface="Times New Roman"/>
              </a:rPr>
              <a:t> </a:t>
            </a:r>
            <a:r>
              <a:rPr sz="4800" spc="-5" dirty="0">
                <a:latin typeface="Times New Roman"/>
                <a:cs typeface="Times New Roman"/>
              </a:rPr>
              <a:t>irritants,</a:t>
            </a:r>
            <a:r>
              <a:rPr sz="4800" spc="2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such</a:t>
            </a:r>
            <a:r>
              <a:rPr sz="4800" spc="-5" dirty="0">
                <a:latin typeface="Times New Roman"/>
                <a:cs typeface="Times New Roman"/>
              </a:rPr>
              <a:t> as</a:t>
            </a:r>
            <a:r>
              <a:rPr sz="4800" spc="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smoke,	dust,	and</a:t>
            </a:r>
            <a:r>
              <a:rPr sz="4800" spc="-10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strong </a:t>
            </a:r>
            <a:r>
              <a:rPr sz="4800" spc="-1185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smell.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1764</Words>
  <Application>Microsoft Office PowerPoint</Application>
  <PresentationFormat>Widescreen</PresentationFormat>
  <Paragraphs>445</Paragraphs>
  <Slides>77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82" baseType="lpstr">
      <vt:lpstr>Arial MT</vt:lpstr>
      <vt:lpstr>Calibri</vt:lpstr>
      <vt:lpstr>Times New Roman</vt:lpstr>
      <vt:lpstr>Wingdings</vt:lpstr>
      <vt:lpstr>Office Theme</vt:lpstr>
      <vt:lpstr>Drugs used on Respiratory  System Duncan</vt:lpstr>
      <vt:lpstr>Anti-Asthmatic Drugs</vt:lpstr>
      <vt:lpstr>Bronchodilators: Adrenergic agonist or  sympathomimetics</vt:lpstr>
      <vt:lpstr>Drug examples &amp; Doses</vt:lpstr>
      <vt:lpstr>Indications/uses</vt:lpstr>
      <vt:lpstr>Contraindications/ Precautions.</vt:lpstr>
      <vt:lpstr>PowerPoint Presentation</vt:lpstr>
      <vt:lpstr>Drug interactions</vt:lpstr>
      <vt:lpstr>PowerPoint Presentation</vt:lpstr>
      <vt:lpstr>Bronchodilators: Methylxanthine</vt:lpstr>
      <vt:lpstr>Drug examples &amp; Doses</vt:lpstr>
      <vt:lpstr>Indication/Uses</vt:lpstr>
      <vt:lpstr>PowerPoint Presentation</vt:lpstr>
      <vt:lpstr>Adverse effects</vt:lpstr>
      <vt:lpstr>Drug interactions</vt:lpstr>
      <vt:lpstr>PowerPoint Presentation</vt:lpstr>
      <vt:lpstr>Anticholinergic – Already Explained</vt:lpstr>
      <vt:lpstr>PowerPoint Presentation</vt:lpstr>
      <vt:lpstr>Mechanism of action</vt:lpstr>
      <vt:lpstr>Drug examples and Doses</vt:lpstr>
      <vt:lpstr>PowerPoint Presentation</vt:lpstr>
      <vt:lpstr>PowerPoint Presentation</vt:lpstr>
      <vt:lpstr>PowerPoint Presentation</vt:lpstr>
      <vt:lpstr>Drug interactions</vt:lpstr>
      <vt:lpstr>Nursing Responsibilities</vt:lpstr>
      <vt:lpstr>Anti-Inflammatory Drugs (Cortico-steroids)</vt:lpstr>
      <vt:lpstr>Mechanism of action</vt:lpstr>
      <vt:lpstr>Drug example and dose</vt:lpstr>
      <vt:lpstr>PowerPoint Presentation</vt:lpstr>
      <vt:lpstr>PowerPoint Presentation</vt:lpstr>
      <vt:lpstr>PowerPoint Presentation</vt:lpstr>
      <vt:lpstr>Drug interaction</vt:lpstr>
      <vt:lpstr>Nursing Responsibilities</vt:lpstr>
      <vt:lpstr>Antihistamines</vt:lpstr>
      <vt:lpstr>Mechanism of action</vt:lpstr>
      <vt:lpstr>Drug Example &amp; Doses</vt:lpstr>
      <vt:lpstr>contd</vt:lpstr>
      <vt:lpstr>Indications/Uses</vt:lpstr>
      <vt:lpstr>Contraindications/precautions</vt:lpstr>
      <vt:lpstr>Adverse effects</vt:lpstr>
      <vt:lpstr>PowerPoint Presentation</vt:lpstr>
      <vt:lpstr>Mucolytics</vt:lpstr>
      <vt:lpstr>Mechanism of action</vt:lpstr>
      <vt:lpstr>Drug example &amp; Doses</vt:lpstr>
      <vt:lpstr>Indications/uses</vt:lpstr>
      <vt:lpstr>Contraindications/precautions</vt:lpstr>
      <vt:lpstr>PowerPoint Presentation</vt:lpstr>
      <vt:lpstr>Drug interactions</vt:lpstr>
      <vt:lpstr>Nursing Responsibilities</vt:lpstr>
      <vt:lpstr>Decongestants</vt:lpstr>
      <vt:lpstr>PowerPoint Presentation</vt:lpstr>
      <vt:lpstr>Drug examples and doses</vt:lpstr>
      <vt:lpstr>PowerPoint Presentation</vt:lpstr>
      <vt:lpstr>Contraindications/precautions</vt:lpstr>
      <vt:lpstr>Adverse Effects</vt:lpstr>
      <vt:lpstr>Drug interactions</vt:lpstr>
      <vt:lpstr>Nursing Responsibilities</vt:lpstr>
      <vt:lpstr>PowerPoint Presentation</vt:lpstr>
      <vt:lpstr>PowerPoint Presentation</vt:lpstr>
      <vt:lpstr>Expectorants</vt:lpstr>
      <vt:lpstr>Bronchodilators – already explained</vt:lpstr>
      <vt:lpstr>Antitussives – Introduction</vt:lpstr>
      <vt:lpstr>Mechanism of action</vt:lpstr>
      <vt:lpstr>Drug example &amp; Doses</vt:lpstr>
      <vt:lpstr>PowerPoint Presentation</vt:lpstr>
      <vt:lpstr>Adverse  Effects</vt:lpstr>
      <vt:lpstr>PowerPoint Presentation</vt:lpstr>
      <vt:lpstr>Nursing Responsibilities</vt:lpstr>
      <vt:lpstr>Expectorants – Introduction</vt:lpstr>
      <vt:lpstr>Mechanism of action</vt:lpstr>
      <vt:lpstr>PowerPoint Presentation</vt:lpstr>
      <vt:lpstr>PowerPoint Presentation</vt:lpstr>
      <vt:lpstr>PowerPoint Presentation</vt:lpstr>
      <vt:lpstr>Drug interactions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on Respiratory  System Duncan</dc:title>
  <cp:lastModifiedBy>user</cp:lastModifiedBy>
  <cp:revision>1</cp:revision>
  <dcterms:created xsi:type="dcterms:W3CDTF">2021-09-10T06:41:27Z</dcterms:created>
  <dcterms:modified xsi:type="dcterms:W3CDTF">2021-09-10T07:03:58Z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2018-08-22T00:00:00Z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2021-09-10T00:00:00Z</vt:filetime>
  </property>
</Properties>
</file>